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753600" cy="7315200"/>
  <p:notesSz cx="6858000" cy="9144000"/>
  <p:embeddedFontLst>
    <p:embeddedFont>
      <p:font typeface="Nunito Sans Bold" pitchFamily="2" charset="77"/>
      <p:regular r:id="rId29"/>
      <p:bold r:id="rId30"/>
    </p:embeddedFont>
    <p:embeddedFont>
      <p:font typeface="Nunito Sans Heavy" pitchFamily="2" charset="77"/>
      <p:regular r:id="rId31"/>
      <p:bold r:id="rId32"/>
    </p:embeddedFont>
    <p:embeddedFont>
      <p:font typeface="Source Sans Pro" panose="020B0503030403020204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583" autoAdjust="0"/>
  </p:normalViewPr>
  <p:slideViewPr>
    <p:cSldViewPr>
      <p:cViewPr varScale="1">
        <p:scale>
          <a:sx n="91" d="100"/>
          <a:sy n="91" d="100"/>
        </p:scale>
        <p:origin x="207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noellegross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31520" y="731520"/>
            <a:ext cx="8290560" cy="5852160"/>
          </a:xfrm>
          <a:custGeom>
            <a:avLst/>
            <a:gdLst/>
            <a:ahLst/>
            <a:cxnLst/>
            <a:rect l="l" t="t" r="r" b="b"/>
            <a:pathLst>
              <a:path w="8290560" h="5852160">
                <a:moveTo>
                  <a:pt x="0" y="0"/>
                </a:moveTo>
                <a:lnTo>
                  <a:pt x="8290560" y="0"/>
                </a:lnTo>
                <a:lnTo>
                  <a:pt x="8290560" y="5852160"/>
                </a:lnTo>
                <a:lnTo>
                  <a:pt x="0" y="585216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screen">
              <a:alphaModFix amt="9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759555" y="1667528"/>
            <a:ext cx="1933607" cy="2600044"/>
          </a:xfrm>
          <a:custGeom>
            <a:avLst/>
            <a:gdLst/>
            <a:ahLst/>
            <a:cxnLst/>
            <a:rect l="l" t="t" r="r" b="b"/>
            <a:pathLst>
              <a:path w="1933607" h="2600044">
                <a:moveTo>
                  <a:pt x="0" y="0"/>
                </a:moveTo>
                <a:lnTo>
                  <a:pt x="1933607" y="0"/>
                </a:lnTo>
                <a:lnTo>
                  <a:pt x="1933607" y="2600044"/>
                </a:lnTo>
                <a:lnTo>
                  <a:pt x="0" y="2600044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570537" y="4667622"/>
            <a:ext cx="4612526" cy="386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6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056640" y="1164232"/>
            <a:ext cx="2111143" cy="410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12"/>
              </a:lnSpc>
            </a:pPr>
            <a:r>
              <a:rPr lang="en-US" sz="1493">
                <a:solidFill>
                  <a:srgbClr val="FFFFFF"/>
                </a:solidFill>
                <a:latin typeface="Source Sans Pro"/>
              </a:rPr>
              <a:t>Presented By: </a:t>
            </a:r>
          </a:p>
          <a:p>
            <a:pPr>
              <a:lnSpc>
                <a:spcPts val="1612"/>
              </a:lnSpc>
            </a:pPr>
            <a:r>
              <a:rPr lang="en-US" sz="1493">
                <a:solidFill>
                  <a:srgbClr val="FFFFFF"/>
                </a:solidFill>
                <a:latin typeface="Source Sans Pro"/>
              </a:rPr>
              <a:t>Nicole Colón Carrión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6640" y="4162419"/>
            <a:ext cx="7640320" cy="1073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spc="514">
                <a:solidFill>
                  <a:srgbClr val="FFFFFF"/>
                </a:solidFill>
                <a:latin typeface="Nunito Sans Heavy"/>
              </a:rPr>
              <a:t>MAXIMIXING YOUR </a:t>
            </a:r>
          </a:p>
          <a:p>
            <a:pPr algn="ctr">
              <a:lnSpc>
                <a:spcPts val="4339"/>
              </a:lnSpc>
            </a:pPr>
            <a:r>
              <a:rPr lang="en-US" sz="3099" spc="514">
                <a:solidFill>
                  <a:srgbClr val="FFFFFF"/>
                </a:solidFill>
                <a:latin typeface="Nunito Sans Heavy"/>
              </a:rPr>
              <a:t>LINKEDIN PROFILE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06198" y="5467392"/>
            <a:ext cx="7640320" cy="379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spc="381">
                <a:solidFill>
                  <a:srgbClr val="FFFFFF"/>
                </a:solidFill>
                <a:latin typeface="Nunito Sans Heavy"/>
              </a:rPr>
              <a:t>February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1311" y="-147658"/>
            <a:ext cx="2056747" cy="1079302"/>
            <a:chOff x="0" y="0"/>
            <a:chExt cx="2340359" cy="12281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0359" cy="1228131"/>
            </a:xfrm>
            <a:custGeom>
              <a:avLst/>
              <a:gdLst/>
              <a:ahLst/>
              <a:cxnLst/>
              <a:rect l="l" t="t" r="r" b="b"/>
              <a:pathLst>
                <a:path w="2340359" h="1228131">
                  <a:moveTo>
                    <a:pt x="2215899" y="1228131"/>
                  </a:moveTo>
                  <a:lnTo>
                    <a:pt x="124460" y="1228131"/>
                  </a:lnTo>
                  <a:cubicBezTo>
                    <a:pt x="55880" y="1228131"/>
                    <a:pt x="0" y="1172251"/>
                    <a:pt x="0" y="11036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215899" y="0"/>
                  </a:lnTo>
                  <a:cubicBezTo>
                    <a:pt x="2284479" y="0"/>
                    <a:pt x="2340359" y="55880"/>
                    <a:pt x="2340359" y="124460"/>
                  </a:cubicBezTo>
                  <a:lnTo>
                    <a:pt x="2340359" y="1103671"/>
                  </a:lnTo>
                  <a:cubicBezTo>
                    <a:pt x="2340359" y="1172251"/>
                    <a:pt x="2284479" y="1228131"/>
                    <a:pt x="2215899" y="1228131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8458360" y="173632"/>
            <a:ext cx="860694" cy="1157341"/>
          </a:xfrm>
          <a:custGeom>
            <a:avLst/>
            <a:gdLst/>
            <a:ahLst/>
            <a:cxnLst/>
            <a:rect l="l" t="t" r="r" b="b"/>
            <a:pathLst>
              <a:path w="860694" h="1157341">
                <a:moveTo>
                  <a:pt x="0" y="0"/>
                </a:moveTo>
                <a:lnTo>
                  <a:pt x="860694" y="0"/>
                </a:lnTo>
                <a:lnTo>
                  <a:pt x="860694" y="1157342"/>
                </a:lnTo>
                <a:lnTo>
                  <a:pt x="0" y="115734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34546" y="1901489"/>
            <a:ext cx="8884508" cy="2735688"/>
          </a:xfrm>
          <a:custGeom>
            <a:avLst/>
            <a:gdLst/>
            <a:ahLst/>
            <a:cxnLst/>
            <a:rect l="l" t="t" r="r" b="b"/>
            <a:pathLst>
              <a:path w="8884508" h="2735688">
                <a:moveTo>
                  <a:pt x="0" y="0"/>
                </a:moveTo>
                <a:lnTo>
                  <a:pt x="8884508" y="0"/>
                </a:lnTo>
                <a:lnTo>
                  <a:pt x="8884508" y="2735688"/>
                </a:lnTo>
                <a:lnTo>
                  <a:pt x="0" y="27356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636644" y="203599"/>
            <a:ext cx="6118837" cy="472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79"/>
              </a:lnSpc>
            </a:pPr>
            <a:r>
              <a:rPr lang="en-US" sz="3767">
                <a:solidFill>
                  <a:srgbClr val="141414"/>
                </a:solidFill>
                <a:latin typeface="Nunito Sans Heavy"/>
              </a:rPr>
              <a:t>Background Image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6290437"/>
            <a:ext cx="9753600" cy="505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4"/>
              </a:lnSpc>
              <a:spcBef>
                <a:spcPct val="0"/>
              </a:spcBef>
            </a:pPr>
            <a:r>
              <a:rPr lang="en-US" sz="1460">
                <a:solidFill>
                  <a:srgbClr val="000000"/>
                </a:solidFill>
                <a:latin typeface="Nunito Sans Heavy"/>
              </a:rPr>
              <a:t>"Your LinkedIn cover photo can help new connections and hiring managers get a sense of your personal brand and get to know you a little bit better" - Hallie Crawford, Career Coach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1311" y="-147658"/>
            <a:ext cx="2056747" cy="1079302"/>
            <a:chOff x="0" y="0"/>
            <a:chExt cx="2340359" cy="12281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0359" cy="1228131"/>
            </a:xfrm>
            <a:custGeom>
              <a:avLst/>
              <a:gdLst/>
              <a:ahLst/>
              <a:cxnLst/>
              <a:rect l="l" t="t" r="r" b="b"/>
              <a:pathLst>
                <a:path w="2340359" h="1228131">
                  <a:moveTo>
                    <a:pt x="2215899" y="1228131"/>
                  </a:moveTo>
                  <a:lnTo>
                    <a:pt x="124460" y="1228131"/>
                  </a:lnTo>
                  <a:cubicBezTo>
                    <a:pt x="55880" y="1228131"/>
                    <a:pt x="0" y="1172251"/>
                    <a:pt x="0" y="11036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215899" y="0"/>
                  </a:lnTo>
                  <a:cubicBezTo>
                    <a:pt x="2284479" y="0"/>
                    <a:pt x="2340359" y="55880"/>
                    <a:pt x="2340359" y="124460"/>
                  </a:cubicBezTo>
                  <a:lnTo>
                    <a:pt x="2340359" y="1103671"/>
                  </a:lnTo>
                  <a:cubicBezTo>
                    <a:pt x="2340359" y="1172251"/>
                    <a:pt x="2284479" y="1228131"/>
                    <a:pt x="2215899" y="1228131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758549" y="1834085"/>
            <a:ext cx="590264" cy="590264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773294" y="3605770"/>
            <a:ext cx="575519" cy="575519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767276" y="2738019"/>
            <a:ext cx="581537" cy="581537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773294" y="4467038"/>
            <a:ext cx="575519" cy="575519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651463" y="283439"/>
            <a:ext cx="7394701" cy="468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4"/>
              </a:lnSpc>
            </a:pPr>
            <a:r>
              <a:rPr lang="en-US" sz="3667">
                <a:solidFill>
                  <a:srgbClr val="141414"/>
                </a:solidFill>
                <a:latin typeface="Nunito Sans Heavy"/>
              </a:rPr>
              <a:t>Summary</a:t>
            </a:r>
          </a:p>
        </p:txBody>
      </p:sp>
      <p:sp>
        <p:nvSpPr>
          <p:cNvPr id="13" name="Freeform 13"/>
          <p:cNvSpPr/>
          <p:nvPr/>
        </p:nvSpPr>
        <p:spPr>
          <a:xfrm>
            <a:off x="8458360" y="173632"/>
            <a:ext cx="860694" cy="1157341"/>
          </a:xfrm>
          <a:custGeom>
            <a:avLst/>
            <a:gdLst/>
            <a:ahLst/>
            <a:cxnLst/>
            <a:rect l="l" t="t" r="r" b="b"/>
            <a:pathLst>
              <a:path w="860694" h="1157341">
                <a:moveTo>
                  <a:pt x="0" y="0"/>
                </a:moveTo>
                <a:lnTo>
                  <a:pt x="860694" y="0"/>
                </a:lnTo>
                <a:lnTo>
                  <a:pt x="860694" y="1157342"/>
                </a:lnTo>
                <a:lnTo>
                  <a:pt x="0" y="115734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28550" y="1834085"/>
            <a:ext cx="5236723" cy="3389344"/>
          </a:xfrm>
          <a:custGeom>
            <a:avLst/>
            <a:gdLst/>
            <a:ahLst/>
            <a:cxnLst/>
            <a:rect l="l" t="t" r="r" b="b"/>
            <a:pathLst>
              <a:path w="5236723" h="3389344">
                <a:moveTo>
                  <a:pt x="0" y="0"/>
                </a:moveTo>
                <a:lnTo>
                  <a:pt x="5236724" y="0"/>
                </a:lnTo>
                <a:lnTo>
                  <a:pt x="5236724" y="3389344"/>
                </a:lnTo>
                <a:lnTo>
                  <a:pt x="0" y="33893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5665184" y="1993327"/>
            <a:ext cx="776993" cy="32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2560">
                <a:solidFill>
                  <a:srgbClr val="FFFFFF"/>
                </a:solidFill>
                <a:latin typeface="Nunito Sans Heavy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07201" y="1925305"/>
            <a:ext cx="3105722" cy="350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89"/>
              </a:lnSpc>
            </a:pPr>
            <a:r>
              <a:rPr lang="en-US" sz="1979">
                <a:solidFill>
                  <a:srgbClr val="141414"/>
                </a:solidFill>
                <a:latin typeface="Source Sans Pro"/>
              </a:rPr>
              <a:t>Share what motivates you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07201" y="3692805"/>
            <a:ext cx="2824368" cy="344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8"/>
              </a:lnSpc>
            </a:pPr>
            <a:r>
              <a:rPr lang="en-US" sz="1899">
                <a:solidFill>
                  <a:srgbClr val="141414"/>
                </a:solidFill>
                <a:latin typeface="Source Sans Pro"/>
              </a:rPr>
              <a:t>Highlights skills and talents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665184" y="2923065"/>
            <a:ext cx="776993" cy="32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2560">
                <a:solidFill>
                  <a:srgbClr val="FFFFFF"/>
                </a:solidFill>
                <a:latin typeface="Nunito Sans Heavy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672557" y="3757639"/>
            <a:ext cx="776993" cy="32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2560">
                <a:solidFill>
                  <a:srgbClr val="FFFFFF"/>
                </a:solidFill>
                <a:latin typeface="Nunito Sans Heavy"/>
              </a:rPr>
              <a:t>03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507201" y="2808765"/>
            <a:ext cx="3105722" cy="344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8"/>
              </a:lnSpc>
            </a:pPr>
            <a:r>
              <a:rPr lang="en-US" sz="1899">
                <a:solidFill>
                  <a:srgbClr val="141414"/>
                </a:solidFill>
                <a:latin typeface="Source Sans Pro"/>
              </a:rPr>
              <a:t>Talk about your current role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672557" y="4618908"/>
            <a:ext cx="776993" cy="32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2560">
                <a:solidFill>
                  <a:srgbClr val="FFFFFF"/>
                </a:solidFill>
                <a:latin typeface="Nunito Sans Heavy"/>
              </a:rPr>
              <a:t>04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507201" y="4554074"/>
            <a:ext cx="2824368" cy="344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8"/>
              </a:lnSpc>
            </a:pPr>
            <a:r>
              <a:rPr lang="en-US" sz="1899">
                <a:solidFill>
                  <a:srgbClr val="141414"/>
                </a:solidFill>
                <a:latin typeface="Source Sans Pro"/>
              </a:rPr>
              <a:t>Detail accomplishments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0" y="6328329"/>
            <a:ext cx="9753600" cy="85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4"/>
              </a:lnSpc>
            </a:pPr>
            <a:r>
              <a:rPr lang="en-US" sz="1660">
                <a:solidFill>
                  <a:srgbClr val="000000"/>
                </a:solidFill>
                <a:latin typeface="Nunito Sans Heavy"/>
              </a:rPr>
              <a:t>"When done well (Your profile), it can grab people’s attention and get them excited about knowing you, learning from you, or working with you" - Coursera Team </a:t>
            </a:r>
          </a:p>
          <a:p>
            <a:pPr algn="ctr">
              <a:lnSpc>
                <a:spcPts val="2324"/>
              </a:lnSpc>
              <a:spcBef>
                <a:spcPct val="0"/>
              </a:spcBef>
            </a:pPr>
            <a:endParaRPr lang="en-US" sz="1660">
              <a:solidFill>
                <a:srgbClr val="000000"/>
              </a:solidFill>
              <a:latin typeface="Nunito Sans Heav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1311" y="-147658"/>
            <a:ext cx="2056747" cy="1079302"/>
            <a:chOff x="0" y="0"/>
            <a:chExt cx="2340359" cy="12281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0359" cy="1228131"/>
            </a:xfrm>
            <a:custGeom>
              <a:avLst/>
              <a:gdLst/>
              <a:ahLst/>
              <a:cxnLst/>
              <a:rect l="l" t="t" r="r" b="b"/>
              <a:pathLst>
                <a:path w="2340359" h="1228131">
                  <a:moveTo>
                    <a:pt x="2215899" y="1228131"/>
                  </a:moveTo>
                  <a:lnTo>
                    <a:pt x="124460" y="1228131"/>
                  </a:lnTo>
                  <a:cubicBezTo>
                    <a:pt x="55880" y="1228131"/>
                    <a:pt x="0" y="1172251"/>
                    <a:pt x="0" y="11036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215899" y="0"/>
                  </a:lnTo>
                  <a:cubicBezTo>
                    <a:pt x="2284479" y="0"/>
                    <a:pt x="2340359" y="55880"/>
                    <a:pt x="2340359" y="124460"/>
                  </a:cubicBezTo>
                  <a:lnTo>
                    <a:pt x="2340359" y="1103671"/>
                  </a:lnTo>
                  <a:cubicBezTo>
                    <a:pt x="2340359" y="1172251"/>
                    <a:pt x="2284479" y="1228131"/>
                    <a:pt x="2215899" y="1228131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2651463" y="283439"/>
            <a:ext cx="7394701" cy="468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4"/>
              </a:lnSpc>
            </a:pPr>
            <a:r>
              <a:rPr lang="en-US" sz="3667">
                <a:solidFill>
                  <a:srgbClr val="141414"/>
                </a:solidFill>
                <a:latin typeface="Nunito Sans Heavy"/>
              </a:rPr>
              <a:t>Experiences</a:t>
            </a:r>
          </a:p>
        </p:txBody>
      </p:sp>
      <p:sp>
        <p:nvSpPr>
          <p:cNvPr id="5" name="Freeform 5"/>
          <p:cNvSpPr/>
          <p:nvPr/>
        </p:nvSpPr>
        <p:spPr>
          <a:xfrm>
            <a:off x="8458360" y="173632"/>
            <a:ext cx="860694" cy="1157341"/>
          </a:xfrm>
          <a:custGeom>
            <a:avLst/>
            <a:gdLst/>
            <a:ahLst/>
            <a:cxnLst/>
            <a:rect l="l" t="t" r="r" b="b"/>
            <a:pathLst>
              <a:path w="860694" h="1157341">
                <a:moveTo>
                  <a:pt x="0" y="0"/>
                </a:moveTo>
                <a:lnTo>
                  <a:pt x="860694" y="0"/>
                </a:lnTo>
                <a:lnTo>
                  <a:pt x="860694" y="1157342"/>
                </a:lnTo>
                <a:lnTo>
                  <a:pt x="0" y="115734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7148" y="1982637"/>
            <a:ext cx="9579303" cy="3332799"/>
          </a:xfrm>
          <a:custGeom>
            <a:avLst/>
            <a:gdLst/>
            <a:ahLst/>
            <a:cxnLst/>
            <a:rect l="l" t="t" r="r" b="b"/>
            <a:pathLst>
              <a:path w="9579303" h="3332799">
                <a:moveTo>
                  <a:pt x="0" y="0"/>
                </a:moveTo>
                <a:lnTo>
                  <a:pt x="9579304" y="0"/>
                </a:lnTo>
                <a:lnTo>
                  <a:pt x="9579304" y="3332799"/>
                </a:lnTo>
                <a:lnTo>
                  <a:pt x="0" y="33327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48640" y="1400921"/>
            <a:ext cx="8656320" cy="4513357"/>
            <a:chOff x="0" y="0"/>
            <a:chExt cx="6862939" cy="35782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862939" cy="3578299"/>
            </a:xfrm>
            <a:custGeom>
              <a:avLst/>
              <a:gdLst/>
              <a:ahLst/>
              <a:cxnLst/>
              <a:rect l="l" t="t" r="r" b="b"/>
              <a:pathLst>
                <a:path w="6862939" h="3578299">
                  <a:moveTo>
                    <a:pt x="6738479" y="3578298"/>
                  </a:moveTo>
                  <a:lnTo>
                    <a:pt x="124460" y="3578298"/>
                  </a:lnTo>
                  <a:cubicBezTo>
                    <a:pt x="55880" y="3578298"/>
                    <a:pt x="0" y="3522418"/>
                    <a:pt x="0" y="345383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38479" y="0"/>
                  </a:lnTo>
                  <a:cubicBezTo>
                    <a:pt x="6807059" y="0"/>
                    <a:pt x="6862939" y="55880"/>
                    <a:pt x="6862939" y="124460"/>
                  </a:cubicBezTo>
                  <a:lnTo>
                    <a:pt x="6862939" y="3453838"/>
                  </a:lnTo>
                  <a:cubicBezTo>
                    <a:pt x="6862939" y="3522418"/>
                    <a:pt x="6807059" y="3578299"/>
                    <a:pt x="6738479" y="357829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927541" y="5525194"/>
            <a:ext cx="778169" cy="778169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AutoShape 7"/>
          <p:cNvSpPr/>
          <p:nvPr/>
        </p:nvSpPr>
        <p:spPr>
          <a:xfrm rot="5400000">
            <a:off x="8164223" y="5893959"/>
            <a:ext cx="304804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3943003" y="3505258"/>
            <a:ext cx="1867594" cy="1867594"/>
          </a:xfrm>
          <a:custGeom>
            <a:avLst/>
            <a:gdLst/>
            <a:ahLst/>
            <a:cxnLst/>
            <a:rect l="l" t="t" r="r" b="b"/>
            <a:pathLst>
              <a:path w="1867594" h="1867594">
                <a:moveTo>
                  <a:pt x="0" y="0"/>
                </a:moveTo>
                <a:lnTo>
                  <a:pt x="1867594" y="0"/>
                </a:lnTo>
                <a:lnTo>
                  <a:pt x="1867594" y="1867594"/>
                </a:lnTo>
                <a:lnTo>
                  <a:pt x="0" y="1867594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485739" y="2237034"/>
            <a:ext cx="4782122" cy="1060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97"/>
              </a:lnSpc>
            </a:pPr>
            <a:r>
              <a:rPr lang="en-US" sz="4313">
                <a:solidFill>
                  <a:srgbClr val="141414"/>
                </a:solidFill>
                <a:latin typeface="Nunito Sans Heavy"/>
              </a:rPr>
              <a:t>Growing your Network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1311" y="-147658"/>
            <a:ext cx="2056747" cy="1079302"/>
            <a:chOff x="0" y="0"/>
            <a:chExt cx="2340359" cy="12281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0359" cy="1228131"/>
            </a:xfrm>
            <a:custGeom>
              <a:avLst/>
              <a:gdLst/>
              <a:ahLst/>
              <a:cxnLst/>
              <a:rect l="l" t="t" r="r" b="b"/>
              <a:pathLst>
                <a:path w="2340359" h="1228131">
                  <a:moveTo>
                    <a:pt x="2215899" y="1228131"/>
                  </a:moveTo>
                  <a:lnTo>
                    <a:pt x="124460" y="1228131"/>
                  </a:lnTo>
                  <a:cubicBezTo>
                    <a:pt x="55880" y="1228131"/>
                    <a:pt x="0" y="1172251"/>
                    <a:pt x="0" y="11036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215899" y="0"/>
                  </a:lnTo>
                  <a:cubicBezTo>
                    <a:pt x="2284479" y="0"/>
                    <a:pt x="2340359" y="55880"/>
                    <a:pt x="2340359" y="124460"/>
                  </a:cubicBezTo>
                  <a:lnTo>
                    <a:pt x="2340359" y="1103671"/>
                  </a:lnTo>
                  <a:cubicBezTo>
                    <a:pt x="2340359" y="1172251"/>
                    <a:pt x="2284479" y="1228131"/>
                    <a:pt x="2215899" y="1228131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2903243" y="233442"/>
            <a:ext cx="6118837" cy="574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3"/>
              </a:lnSpc>
            </a:pPr>
            <a:r>
              <a:rPr lang="en-US" sz="4467">
                <a:solidFill>
                  <a:srgbClr val="141414"/>
                </a:solidFill>
                <a:latin typeface="Nunito Sans Heavy"/>
              </a:rPr>
              <a:t>Creator Mode</a:t>
            </a:r>
          </a:p>
        </p:txBody>
      </p:sp>
      <p:sp>
        <p:nvSpPr>
          <p:cNvPr id="5" name="Freeform 5"/>
          <p:cNvSpPr/>
          <p:nvPr/>
        </p:nvSpPr>
        <p:spPr>
          <a:xfrm>
            <a:off x="8458360" y="173632"/>
            <a:ext cx="860694" cy="1157341"/>
          </a:xfrm>
          <a:custGeom>
            <a:avLst/>
            <a:gdLst/>
            <a:ahLst/>
            <a:cxnLst/>
            <a:rect l="l" t="t" r="r" b="b"/>
            <a:pathLst>
              <a:path w="860694" h="1157341">
                <a:moveTo>
                  <a:pt x="0" y="0"/>
                </a:moveTo>
                <a:lnTo>
                  <a:pt x="860694" y="0"/>
                </a:lnTo>
                <a:lnTo>
                  <a:pt x="860694" y="1157342"/>
                </a:lnTo>
                <a:lnTo>
                  <a:pt x="0" y="115734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86771" y="2172149"/>
            <a:ext cx="8980059" cy="2970903"/>
          </a:xfrm>
          <a:custGeom>
            <a:avLst/>
            <a:gdLst/>
            <a:ahLst/>
            <a:cxnLst/>
            <a:rect l="l" t="t" r="r" b="b"/>
            <a:pathLst>
              <a:path w="8980059" h="2970903">
                <a:moveTo>
                  <a:pt x="0" y="0"/>
                </a:moveTo>
                <a:lnTo>
                  <a:pt x="8980058" y="0"/>
                </a:lnTo>
                <a:lnTo>
                  <a:pt x="8980058" y="2970902"/>
                </a:lnTo>
                <a:lnTo>
                  <a:pt x="0" y="2970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0" y="5995162"/>
            <a:ext cx="9753600" cy="113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4"/>
              </a:lnSpc>
            </a:pPr>
            <a:r>
              <a:rPr lang="en-US" sz="1660">
                <a:solidFill>
                  <a:srgbClr val="000000"/>
                </a:solidFill>
                <a:latin typeface="Nunito Sans Heavy"/>
              </a:rPr>
              <a:t>"If you are looking to grow an audience and cultivate a following to establish your personal brand and services through your content— creator mode is a good option for you" - Salina Yeung, LinkedIn Business</a:t>
            </a:r>
          </a:p>
          <a:p>
            <a:pPr algn="ctr">
              <a:lnSpc>
                <a:spcPts val="2324"/>
              </a:lnSpc>
              <a:spcBef>
                <a:spcPct val="0"/>
              </a:spcBef>
            </a:pPr>
            <a:endParaRPr lang="en-US" sz="1660">
              <a:solidFill>
                <a:srgbClr val="000000"/>
              </a:solidFill>
              <a:latin typeface="Nunito Sans Heav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1311" y="-147658"/>
            <a:ext cx="2056747" cy="1079302"/>
            <a:chOff x="0" y="0"/>
            <a:chExt cx="2340359" cy="12281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0359" cy="1228131"/>
            </a:xfrm>
            <a:custGeom>
              <a:avLst/>
              <a:gdLst/>
              <a:ahLst/>
              <a:cxnLst/>
              <a:rect l="l" t="t" r="r" b="b"/>
              <a:pathLst>
                <a:path w="2340359" h="1228131">
                  <a:moveTo>
                    <a:pt x="2215899" y="1228131"/>
                  </a:moveTo>
                  <a:lnTo>
                    <a:pt x="124460" y="1228131"/>
                  </a:lnTo>
                  <a:cubicBezTo>
                    <a:pt x="55880" y="1228131"/>
                    <a:pt x="0" y="1172251"/>
                    <a:pt x="0" y="11036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215899" y="0"/>
                  </a:lnTo>
                  <a:cubicBezTo>
                    <a:pt x="2284479" y="0"/>
                    <a:pt x="2340359" y="55880"/>
                    <a:pt x="2340359" y="124460"/>
                  </a:cubicBezTo>
                  <a:lnTo>
                    <a:pt x="2340359" y="1103671"/>
                  </a:lnTo>
                  <a:cubicBezTo>
                    <a:pt x="2340359" y="1172251"/>
                    <a:pt x="2284479" y="1228131"/>
                    <a:pt x="2215899" y="1228131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2903243" y="233442"/>
            <a:ext cx="6118837" cy="574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3"/>
              </a:lnSpc>
            </a:pPr>
            <a:r>
              <a:rPr lang="en-US" sz="4467">
                <a:solidFill>
                  <a:srgbClr val="141414"/>
                </a:solidFill>
                <a:latin typeface="Nunito Sans Heavy"/>
              </a:rPr>
              <a:t>Creator Mode</a:t>
            </a:r>
          </a:p>
        </p:txBody>
      </p:sp>
      <p:sp>
        <p:nvSpPr>
          <p:cNvPr id="5" name="Freeform 5"/>
          <p:cNvSpPr/>
          <p:nvPr/>
        </p:nvSpPr>
        <p:spPr>
          <a:xfrm>
            <a:off x="8458360" y="173632"/>
            <a:ext cx="860694" cy="1157341"/>
          </a:xfrm>
          <a:custGeom>
            <a:avLst/>
            <a:gdLst/>
            <a:ahLst/>
            <a:cxnLst/>
            <a:rect l="l" t="t" r="r" b="b"/>
            <a:pathLst>
              <a:path w="860694" h="1157341">
                <a:moveTo>
                  <a:pt x="0" y="0"/>
                </a:moveTo>
                <a:lnTo>
                  <a:pt x="860694" y="0"/>
                </a:lnTo>
                <a:lnTo>
                  <a:pt x="860694" y="1157342"/>
                </a:lnTo>
                <a:lnTo>
                  <a:pt x="0" y="115734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71311" y="1640472"/>
            <a:ext cx="9466837" cy="4338967"/>
          </a:xfrm>
          <a:custGeom>
            <a:avLst/>
            <a:gdLst/>
            <a:ahLst/>
            <a:cxnLst/>
            <a:rect l="l" t="t" r="r" b="b"/>
            <a:pathLst>
              <a:path w="9466837" h="4338967">
                <a:moveTo>
                  <a:pt x="0" y="0"/>
                </a:moveTo>
                <a:lnTo>
                  <a:pt x="9466837" y="0"/>
                </a:lnTo>
                <a:lnTo>
                  <a:pt x="9466837" y="4338967"/>
                </a:lnTo>
                <a:lnTo>
                  <a:pt x="0" y="43389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1311" y="-147658"/>
            <a:ext cx="2056747" cy="1079302"/>
            <a:chOff x="0" y="0"/>
            <a:chExt cx="2340359" cy="12281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0359" cy="1228131"/>
            </a:xfrm>
            <a:custGeom>
              <a:avLst/>
              <a:gdLst/>
              <a:ahLst/>
              <a:cxnLst/>
              <a:rect l="l" t="t" r="r" b="b"/>
              <a:pathLst>
                <a:path w="2340359" h="1228131">
                  <a:moveTo>
                    <a:pt x="2215899" y="1228131"/>
                  </a:moveTo>
                  <a:lnTo>
                    <a:pt x="124460" y="1228131"/>
                  </a:lnTo>
                  <a:cubicBezTo>
                    <a:pt x="55880" y="1228131"/>
                    <a:pt x="0" y="1172251"/>
                    <a:pt x="0" y="11036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215899" y="0"/>
                  </a:lnTo>
                  <a:cubicBezTo>
                    <a:pt x="2284479" y="0"/>
                    <a:pt x="2340359" y="55880"/>
                    <a:pt x="2340359" y="124460"/>
                  </a:cubicBezTo>
                  <a:lnTo>
                    <a:pt x="2340359" y="1103671"/>
                  </a:lnTo>
                  <a:cubicBezTo>
                    <a:pt x="2340359" y="1172251"/>
                    <a:pt x="2284479" y="1228131"/>
                    <a:pt x="2215899" y="1228131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2903243" y="233442"/>
            <a:ext cx="6118837" cy="574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3"/>
              </a:lnSpc>
            </a:pPr>
            <a:r>
              <a:rPr lang="en-US" sz="4467">
                <a:solidFill>
                  <a:srgbClr val="141414"/>
                </a:solidFill>
                <a:latin typeface="Nunito Sans Heavy"/>
              </a:rPr>
              <a:t>Features</a:t>
            </a:r>
          </a:p>
        </p:txBody>
      </p:sp>
      <p:sp>
        <p:nvSpPr>
          <p:cNvPr id="5" name="Freeform 5"/>
          <p:cNvSpPr/>
          <p:nvPr/>
        </p:nvSpPr>
        <p:spPr>
          <a:xfrm>
            <a:off x="8458360" y="173632"/>
            <a:ext cx="860694" cy="1157341"/>
          </a:xfrm>
          <a:custGeom>
            <a:avLst/>
            <a:gdLst/>
            <a:ahLst/>
            <a:cxnLst/>
            <a:rect l="l" t="t" r="r" b="b"/>
            <a:pathLst>
              <a:path w="860694" h="1157341">
                <a:moveTo>
                  <a:pt x="0" y="0"/>
                </a:moveTo>
                <a:lnTo>
                  <a:pt x="860694" y="0"/>
                </a:lnTo>
                <a:lnTo>
                  <a:pt x="860694" y="1157342"/>
                </a:lnTo>
                <a:lnTo>
                  <a:pt x="0" y="115734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72013" y="1669318"/>
            <a:ext cx="9209574" cy="3626270"/>
          </a:xfrm>
          <a:custGeom>
            <a:avLst/>
            <a:gdLst/>
            <a:ahLst/>
            <a:cxnLst/>
            <a:rect l="l" t="t" r="r" b="b"/>
            <a:pathLst>
              <a:path w="9209574" h="3626270">
                <a:moveTo>
                  <a:pt x="0" y="0"/>
                </a:moveTo>
                <a:lnTo>
                  <a:pt x="9209574" y="0"/>
                </a:lnTo>
                <a:lnTo>
                  <a:pt x="9209574" y="3626270"/>
                </a:lnTo>
                <a:lnTo>
                  <a:pt x="0" y="36262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0" y="5995162"/>
            <a:ext cx="9753600" cy="567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4"/>
              </a:lnSpc>
              <a:spcBef>
                <a:spcPct val="0"/>
              </a:spcBef>
            </a:pPr>
            <a:r>
              <a:rPr lang="en-US" sz="1660">
                <a:solidFill>
                  <a:srgbClr val="000000"/>
                </a:solidFill>
                <a:latin typeface="Nunito Sans Heavy"/>
              </a:rPr>
              <a:t>"Showcasing the right content can set you apart from other candidates and leave a strong impression in a decision-maker's mind" - Valerie Morris, Social Media Strategist &amp; Trainer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1311" y="-147658"/>
            <a:ext cx="2056747" cy="1079302"/>
            <a:chOff x="0" y="0"/>
            <a:chExt cx="2340359" cy="12281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0359" cy="1228131"/>
            </a:xfrm>
            <a:custGeom>
              <a:avLst/>
              <a:gdLst/>
              <a:ahLst/>
              <a:cxnLst/>
              <a:rect l="l" t="t" r="r" b="b"/>
              <a:pathLst>
                <a:path w="2340359" h="1228131">
                  <a:moveTo>
                    <a:pt x="2215899" y="1228131"/>
                  </a:moveTo>
                  <a:lnTo>
                    <a:pt x="124460" y="1228131"/>
                  </a:lnTo>
                  <a:cubicBezTo>
                    <a:pt x="55880" y="1228131"/>
                    <a:pt x="0" y="1172251"/>
                    <a:pt x="0" y="11036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215899" y="0"/>
                  </a:lnTo>
                  <a:cubicBezTo>
                    <a:pt x="2284479" y="0"/>
                    <a:pt x="2340359" y="55880"/>
                    <a:pt x="2340359" y="124460"/>
                  </a:cubicBezTo>
                  <a:lnTo>
                    <a:pt x="2340359" y="1103671"/>
                  </a:lnTo>
                  <a:cubicBezTo>
                    <a:pt x="2340359" y="1172251"/>
                    <a:pt x="2284479" y="1228131"/>
                    <a:pt x="2215899" y="1228131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2903243" y="233442"/>
            <a:ext cx="6118837" cy="574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3"/>
              </a:lnSpc>
            </a:pPr>
            <a:r>
              <a:rPr lang="en-US" sz="4467">
                <a:solidFill>
                  <a:srgbClr val="141414"/>
                </a:solidFill>
                <a:latin typeface="Nunito Sans Heavy"/>
              </a:rPr>
              <a:t>Features</a:t>
            </a:r>
          </a:p>
        </p:txBody>
      </p:sp>
      <p:sp>
        <p:nvSpPr>
          <p:cNvPr id="5" name="Freeform 5"/>
          <p:cNvSpPr/>
          <p:nvPr/>
        </p:nvSpPr>
        <p:spPr>
          <a:xfrm>
            <a:off x="8458360" y="173632"/>
            <a:ext cx="860694" cy="1157341"/>
          </a:xfrm>
          <a:custGeom>
            <a:avLst/>
            <a:gdLst/>
            <a:ahLst/>
            <a:cxnLst/>
            <a:rect l="l" t="t" r="r" b="b"/>
            <a:pathLst>
              <a:path w="860694" h="1157341">
                <a:moveTo>
                  <a:pt x="0" y="0"/>
                </a:moveTo>
                <a:lnTo>
                  <a:pt x="860694" y="0"/>
                </a:lnTo>
                <a:lnTo>
                  <a:pt x="860694" y="1157342"/>
                </a:lnTo>
                <a:lnTo>
                  <a:pt x="0" y="115734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0" y="2230406"/>
            <a:ext cx="9790699" cy="3286930"/>
          </a:xfrm>
          <a:custGeom>
            <a:avLst/>
            <a:gdLst/>
            <a:ahLst/>
            <a:cxnLst/>
            <a:rect l="l" t="t" r="r" b="b"/>
            <a:pathLst>
              <a:path w="9790699" h="3286930">
                <a:moveTo>
                  <a:pt x="0" y="0"/>
                </a:moveTo>
                <a:lnTo>
                  <a:pt x="9790699" y="0"/>
                </a:lnTo>
                <a:lnTo>
                  <a:pt x="9790699" y="3286929"/>
                </a:lnTo>
                <a:lnTo>
                  <a:pt x="0" y="3286929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b="-1629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1311" y="-147658"/>
            <a:ext cx="2056747" cy="1079302"/>
            <a:chOff x="0" y="0"/>
            <a:chExt cx="2340359" cy="12281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0359" cy="1228131"/>
            </a:xfrm>
            <a:custGeom>
              <a:avLst/>
              <a:gdLst/>
              <a:ahLst/>
              <a:cxnLst/>
              <a:rect l="l" t="t" r="r" b="b"/>
              <a:pathLst>
                <a:path w="2340359" h="1228131">
                  <a:moveTo>
                    <a:pt x="2215899" y="1228131"/>
                  </a:moveTo>
                  <a:lnTo>
                    <a:pt x="124460" y="1228131"/>
                  </a:lnTo>
                  <a:cubicBezTo>
                    <a:pt x="55880" y="1228131"/>
                    <a:pt x="0" y="1172251"/>
                    <a:pt x="0" y="11036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215899" y="0"/>
                  </a:lnTo>
                  <a:cubicBezTo>
                    <a:pt x="2284479" y="0"/>
                    <a:pt x="2340359" y="55880"/>
                    <a:pt x="2340359" y="124460"/>
                  </a:cubicBezTo>
                  <a:lnTo>
                    <a:pt x="2340359" y="1103671"/>
                  </a:lnTo>
                  <a:cubicBezTo>
                    <a:pt x="2340359" y="1172251"/>
                    <a:pt x="2284479" y="1228131"/>
                    <a:pt x="2215899" y="1228131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2769870" y="280264"/>
            <a:ext cx="6118837" cy="472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79"/>
              </a:lnSpc>
            </a:pPr>
            <a:r>
              <a:rPr lang="en-US" sz="3767">
                <a:solidFill>
                  <a:srgbClr val="141414"/>
                </a:solidFill>
                <a:latin typeface="Nunito Sans Heavy"/>
              </a:rPr>
              <a:t>LinkedIN Groups</a:t>
            </a:r>
          </a:p>
        </p:txBody>
      </p:sp>
      <p:sp>
        <p:nvSpPr>
          <p:cNvPr id="5" name="Freeform 5"/>
          <p:cNvSpPr/>
          <p:nvPr/>
        </p:nvSpPr>
        <p:spPr>
          <a:xfrm>
            <a:off x="8458360" y="173632"/>
            <a:ext cx="860694" cy="1157341"/>
          </a:xfrm>
          <a:custGeom>
            <a:avLst/>
            <a:gdLst/>
            <a:ahLst/>
            <a:cxnLst/>
            <a:rect l="l" t="t" r="r" b="b"/>
            <a:pathLst>
              <a:path w="860694" h="1157341">
                <a:moveTo>
                  <a:pt x="0" y="0"/>
                </a:moveTo>
                <a:lnTo>
                  <a:pt x="860694" y="0"/>
                </a:lnTo>
                <a:lnTo>
                  <a:pt x="860694" y="1157342"/>
                </a:lnTo>
                <a:lnTo>
                  <a:pt x="0" y="115734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66696" y="2351404"/>
            <a:ext cx="9220207" cy="2612392"/>
          </a:xfrm>
          <a:custGeom>
            <a:avLst/>
            <a:gdLst/>
            <a:ahLst/>
            <a:cxnLst/>
            <a:rect l="l" t="t" r="r" b="b"/>
            <a:pathLst>
              <a:path w="9220207" h="2612392">
                <a:moveTo>
                  <a:pt x="0" y="0"/>
                </a:moveTo>
                <a:lnTo>
                  <a:pt x="9220208" y="0"/>
                </a:lnTo>
                <a:lnTo>
                  <a:pt x="9220208" y="2612392"/>
                </a:lnTo>
                <a:lnTo>
                  <a:pt x="0" y="26123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0" y="5995162"/>
            <a:ext cx="9753600" cy="567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4"/>
              </a:lnSpc>
              <a:spcBef>
                <a:spcPct val="0"/>
              </a:spcBef>
            </a:pPr>
            <a:r>
              <a:rPr lang="en-US" sz="1660">
                <a:solidFill>
                  <a:srgbClr val="000000"/>
                </a:solidFill>
                <a:latin typeface="Nunito Sans Heavy"/>
              </a:rPr>
              <a:t>"Participating in Groups allows you to show off your expertise around a subject and start to grow relationships with like-minded people." - Kristen Curtiss, Social Media Specialist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1311" y="-147658"/>
            <a:ext cx="2056747" cy="1079302"/>
            <a:chOff x="0" y="0"/>
            <a:chExt cx="2340359" cy="12281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0359" cy="1228131"/>
            </a:xfrm>
            <a:custGeom>
              <a:avLst/>
              <a:gdLst/>
              <a:ahLst/>
              <a:cxnLst/>
              <a:rect l="l" t="t" r="r" b="b"/>
              <a:pathLst>
                <a:path w="2340359" h="1228131">
                  <a:moveTo>
                    <a:pt x="2215899" y="1228131"/>
                  </a:moveTo>
                  <a:lnTo>
                    <a:pt x="124460" y="1228131"/>
                  </a:lnTo>
                  <a:cubicBezTo>
                    <a:pt x="55880" y="1228131"/>
                    <a:pt x="0" y="1172251"/>
                    <a:pt x="0" y="11036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215899" y="0"/>
                  </a:lnTo>
                  <a:cubicBezTo>
                    <a:pt x="2284479" y="0"/>
                    <a:pt x="2340359" y="55880"/>
                    <a:pt x="2340359" y="124460"/>
                  </a:cubicBezTo>
                  <a:lnTo>
                    <a:pt x="2340359" y="1103671"/>
                  </a:lnTo>
                  <a:cubicBezTo>
                    <a:pt x="2340359" y="1172251"/>
                    <a:pt x="2284479" y="1228131"/>
                    <a:pt x="2215899" y="1228131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2769870" y="280264"/>
            <a:ext cx="6118837" cy="472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79"/>
              </a:lnSpc>
            </a:pPr>
            <a:r>
              <a:rPr lang="en-US" sz="3767">
                <a:solidFill>
                  <a:srgbClr val="141414"/>
                </a:solidFill>
                <a:latin typeface="Nunito Sans Heavy"/>
              </a:rPr>
              <a:t>Connection Request</a:t>
            </a:r>
          </a:p>
        </p:txBody>
      </p:sp>
      <p:sp>
        <p:nvSpPr>
          <p:cNvPr id="5" name="Freeform 5"/>
          <p:cNvSpPr/>
          <p:nvPr/>
        </p:nvSpPr>
        <p:spPr>
          <a:xfrm>
            <a:off x="8458360" y="173632"/>
            <a:ext cx="860694" cy="1157341"/>
          </a:xfrm>
          <a:custGeom>
            <a:avLst/>
            <a:gdLst/>
            <a:ahLst/>
            <a:cxnLst/>
            <a:rect l="l" t="t" r="r" b="b"/>
            <a:pathLst>
              <a:path w="860694" h="1157341">
                <a:moveTo>
                  <a:pt x="0" y="0"/>
                </a:moveTo>
                <a:lnTo>
                  <a:pt x="860694" y="0"/>
                </a:lnTo>
                <a:lnTo>
                  <a:pt x="860694" y="1157342"/>
                </a:lnTo>
                <a:lnTo>
                  <a:pt x="0" y="115734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21233" y="2289044"/>
            <a:ext cx="7311135" cy="2737113"/>
          </a:xfrm>
          <a:custGeom>
            <a:avLst/>
            <a:gdLst/>
            <a:ahLst/>
            <a:cxnLst/>
            <a:rect l="l" t="t" r="r" b="b"/>
            <a:pathLst>
              <a:path w="7311135" h="2737113">
                <a:moveTo>
                  <a:pt x="0" y="0"/>
                </a:moveTo>
                <a:lnTo>
                  <a:pt x="7311134" y="0"/>
                </a:lnTo>
                <a:lnTo>
                  <a:pt x="7311134" y="2737112"/>
                </a:lnTo>
                <a:lnTo>
                  <a:pt x="0" y="2737112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184" r="-122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22722" y="5995162"/>
            <a:ext cx="8708157" cy="281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4"/>
              </a:lnSpc>
              <a:spcBef>
                <a:spcPct val="0"/>
              </a:spcBef>
            </a:pPr>
            <a:r>
              <a:rPr lang="en-US" sz="1660">
                <a:solidFill>
                  <a:srgbClr val="000000"/>
                </a:solidFill>
                <a:latin typeface="Nunito Sans Heavy"/>
              </a:rPr>
              <a:t>"Those 300 characters can have a big impact" - Aja Frost, HubSpot's Head of Content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532602"/>
            <a:ext cx="9753600" cy="1782598"/>
          </a:xfrm>
          <a:custGeom>
            <a:avLst/>
            <a:gdLst/>
            <a:ahLst/>
            <a:cxnLst/>
            <a:rect l="l" t="t" r="r" b="b"/>
            <a:pathLst>
              <a:path w="9753600" h="1782598">
                <a:moveTo>
                  <a:pt x="0" y="0"/>
                </a:moveTo>
                <a:lnTo>
                  <a:pt x="9753600" y="0"/>
                </a:lnTo>
                <a:lnTo>
                  <a:pt x="9753600" y="1782598"/>
                </a:lnTo>
                <a:lnTo>
                  <a:pt x="0" y="178259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487716" y="5143518"/>
            <a:ext cx="778169" cy="778169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9F0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AutoShape 5"/>
          <p:cNvSpPr/>
          <p:nvPr/>
        </p:nvSpPr>
        <p:spPr>
          <a:xfrm rot="5400000">
            <a:off x="4724398" y="5512282"/>
            <a:ext cx="304804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2280643" y="2375583"/>
            <a:ext cx="2439509" cy="987082"/>
            <a:chOff x="0" y="0"/>
            <a:chExt cx="1934102" cy="7825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4102" cy="782583"/>
            </a:xfrm>
            <a:custGeom>
              <a:avLst/>
              <a:gdLst/>
              <a:ahLst/>
              <a:cxnLst/>
              <a:rect l="l" t="t" r="r" b="b"/>
              <a:pathLst>
                <a:path w="1934102" h="782583">
                  <a:moveTo>
                    <a:pt x="1809642" y="782582"/>
                  </a:moveTo>
                  <a:lnTo>
                    <a:pt x="124460" y="782582"/>
                  </a:lnTo>
                  <a:cubicBezTo>
                    <a:pt x="55880" y="782582"/>
                    <a:pt x="0" y="726702"/>
                    <a:pt x="0" y="6581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09642" y="0"/>
                  </a:lnTo>
                  <a:cubicBezTo>
                    <a:pt x="1878222" y="0"/>
                    <a:pt x="1934102" y="55880"/>
                    <a:pt x="1934102" y="124460"/>
                  </a:cubicBezTo>
                  <a:lnTo>
                    <a:pt x="1934102" y="658123"/>
                  </a:lnTo>
                  <a:cubicBezTo>
                    <a:pt x="1934102" y="726702"/>
                    <a:pt x="1878222" y="782583"/>
                    <a:pt x="1809642" y="782583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033448" y="2375583"/>
            <a:ext cx="2439509" cy="987082"/>
            <a:chOff x="0" y="0"/>
            <a:chExt cx="1934102" cy="7825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34102" cy="782583"/>
            </a:xfrm>
            <a:custGeom>
              <a:avLst/>
              <a:gdLst/>
              <a:ahLst/>
              <a:cxnLst/>
              <a:rect l="l" t="t" r="r" b="b"/>
              <a:pathLst>
                <a:path w="1934102" h="782583">
                  <a:moveTo>
                    <a:pt x="1809642" y="782582"/>
                  </a:moveTo>
                  <a:lnTo>
                    <a:pt x="124460" y="782582"/>
                  </a:lnTo>
                  <a:cubicBezTo>
                    <a:pt x="55880" y="782582"/>
                    <a:pt x="0" y="726702"/>
                    <a:pt x="0" y="6581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09642" y="0"/>
                  </a:lnTo>
                  <a:cubicBezTo>
                    <a:pt x="1878222" y="0"/>
                    <a:pt x="1934102" y="55880"/>
                    <a:pt x="1934102" y="124460"/>
                  </a:cubicBezTo>
                  <a:lnTo>
                    <a:pt x="1934102" y="658123"/>
                  </a:lnTo>
                  <a:cubicBezTo>
                    <a:pt x="1934102" y="726702"/>
                    <a:pt x="1878222" y="782583"/>
                    <a:pt x="1809642" y="782583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033448" y="3678243"/>
            <a:ext cx="2439509" cy="987082"/>
            <a:chOff x="0" y="0"/>
            <a:chExt cx="1934102" cy="78258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34102" cy="782583"/>
            </a:xfrm>
            <a:custGeom>
              <a:avLst/>
              <a:gdLst/>
              <a:ahLst/>
              <a:cxnLst/>
              <a:rect l="l" t="t" r="r" b="b"/>
              <a:pathLst>
                <a:path w="1934102" h="782583">
                  <a:moveTo>
                    <a:pt x="1809642" y="782582"/>
                  </a:moveTo>
                  <a:lnTo>
                    <a:pt x="124460" y="782582"/>
                  </a:lnTo>
                  <a:cubicBezTo>
                    <a:pt x="55880" y="782582"/>
                    <a:pt x="0" y="726702"/>
                    <a:pt x="0" y="6581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09642" y="0"/>
                  </a:lnTo>
                  <a:cubicBezTo>
                    <a:pt x="1878222" y="0"/>
                    <a:pt x="1934102" y="55880"/>
                    <a:pt x="1934102" y="124460"/>
                  </a:cubicBezTo>
                  <a:lnTo>
                    <a:pt x="1934102" y="658123"/>
                  </a:lnTo>
                  <a:cubicBezTo>
                    <a:pt x="1934102" y="726702"/>
                    <a:pt x="1878222" y="782583"/>
                    <a:pt x="1809642" y="782583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280643" y="3678243"/>
            <a:ext cx="2439509" cy="987082"/>
            <a:chOff x="0" y="0"/>
            <a:chExt cx="1934102" cy="78258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34102" cy="782583"/>
            </a:xfrm>
            <a:custGeom>
              <a:avLst/>
              <a:gdLst/>
              <a:ahLst/>
              <a:cxnLst/>
              <a:rect l="l" t="t" r="r" b="b"/>
              <a:pathLst>
                <a:path w="1934102" h="782583">
                  <a:moveTo>
                    <a:pt x="1809642" y="782582"/>
                  </a:moveTo>
                  <a:lnTo>
                    <a:pt x="124460" y="782582"/>
                  </a:lnTo>
                  <a:cubicBezTo>
                    <a:pt x="55880" y="782582"/>
                    <a:pt x="0" y="726702"/>
                    <a:pt x="0" y="6581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09642" y="0"/>
                  </a:lnTo>
                  <a:cubicBezTo>
                    <a:pt x="1878222" y="0"/>
                    <a:pt x="1934102" y="55880"/>
                    <a:pt x="1934102" y="124460"/>
                  </a:cubicBezTo>
                  <a:lnTo>
                    <a:pt x="1934102" y="658123"/>
                  </a:lnTo>
                  <a:cubicBezTo>
                    <a:pt x="1934102" y="726702"/>
                    <a:pt x="1878222" y="782583"/>
                    <a:pt x="1809642" y="782583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481996" y="1124384"/>
            <a:ext cx="6789607" cy="534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3"/>
              </a:lnSpc>
            </a:pPr>
            <a:r>
              <a:rPr lang="en-US" sz="4266">
                <a:solidFill>
                  <a:srgbClr val="141414"/>
                </a:solidFill>
                <a:latin typeface="Nunito Sans Heavy"/>
              </a:rPr>
              <a:t>Table Of Content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621003" y="3012513"/>
            <a:ext cx="1908070" cy="236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96"/>
              </a:lnSpc>
            </a:pPr>
            <a:r>
              <a:rPr lang="en-US" sz="1706">
                <a:solidFill>
                  <a:srgbClr val="FFFFFF"/>
                </a:solidFill>
                <a:latin typeface="Nunito Sans Bold"/>
              </a:rPr>
              <a:t>What is LinkedIN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980650" y="2461054"/>
            <a:ext cx="1548422" cy="574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92"/>
              </a:lnSpc>
            </a:pPr>
            <a:r>
              <a:rPr lang="en-US" sz="3839">
                <a:solidFill>
                  <a:srgbClr val="FFFFFF"/>
                </a:solidFill>
                <a:latin typeface="Nunito Sans Heavy"/>
              </a:rPr>
              <a:t>01.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033973" y="4290862"/>
            <a:ext cx="2438984" cy="236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96"/>
              </a:lnSpc>
            </a:pPr>
            <a:r>
              <a:rPr lang="en-US" sz="1706">
                <a:solidFill>
                  <a:srgbClr val="FFFFFF"/>
                </a:solidFill>
                <a:latin typeface="Nunito Sans Bold"/>
              </a:rPr>
              <a:t>Establishing a Presence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864118" y="3782318"/>
            <a:ext cx="1558718" cy="574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492"/>
              </a:lnSpc>
              <a:spcBef>
                <a:spcPct val="0"/>
              </a:spcBef>
            </a:pPr>
            <a:r>
              <a:rPr lang="en-US" sz="3840" u="none">
                <a:solidFill>
                  <a:srgbClr val="FFFFFF"/>
                </a:solidFill>
                <a:latin typeface="Nunito Sans Heavy"/>
              </a:rPr>
              <a:t>04.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621003" y="4290862"/>
            <a:ext cx="2158990" cy="236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96"/>
              </a:lnSpc>
            </a:pPr>
            <a:r>
              <a:rPr lang="en-US" sz="1706">
                <a:solidFill>
                  <a:srgbClr val="FFFFFF"/>
                </a:solidFill>
                <a:latin typeface="Nunito Sans Bold"/>
              </a:rPr>
              <a:t>Profile Basics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926286" y="3782318"/>
            <a:ext cx="1548422" cy="574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92"/>
              </a:lnSpc>
            </a:pPr>
            <a:r>
              <a:rPr lang="en-US" sz="3839">
                <a:solidFill>
                  <a:srgbClr val="FFFFFF"/>
                </a:solidFill>
                <a:latin typeface="Nunito Sans Heavy"/>
              </a:rPr>
              <a:t>02.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207588" y="3002988"/>
            <a:ext cx="2265369" cy="23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79"/>
              </a:lnSpc>
            </a:pPr>
            <a:r>
              <a:rPr lang="en-US" sz="1606">
                <a:solidFill>
                  <a:srgbClr val="FFFFFF"/>
                </a:solidFill>
                <a:latin typeface="Nunito Sans Bold"/>
              </a:rPr>
              <a:t>Growing you Network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747421" y="2498889"/>
            <a:ext cx="1558718" cy="574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92"/>
              </a:lnSpc>
            </a:pPr>
            <a:r>
              <a:rPr lang="en-US" sz="3840">
                <a:solidFill>
                  <a:srgbClr val="FFFFFF"/>
                </a:solidFill>
                <a:latin typeface="Nunito Sans Heavy"/>
              </a:rPr>
              <a:t>03.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182512" y="1645930"/>
            <a:ext cx="3388577" cy="251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4"/>
              </a:lnSpc>
            </a:pPr>
            <a:r>
              <a:rPr lang="en-US" sz="1920">
                <a:solidFill>
                  <a:srgbClr val="487307"/>
                </a:solidFill>
                <a:latin typeface="Nunito Sans Bold"/>
              </a:rPr>
              <a:t>Content List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48640" y="1400921"/>
            <a:ext cx="8656320" cy="4513357"/>
            <a:chOff x="0" y="0"/>
            <a:chExt cx="6862939" cy="35782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862939" cy="3578299"/>
            </a:xfrm>
            <a:custGeom>
              <a:avLst/>
              <a:gdLst/>
              <a:ahLst/>
              <a:cxnLst/>
              <a:rect l="l" t="t" r="r" b="b"/>
              <a:pathLst>
                <a:path w="6862939" h="3578299">
                  <a:moveTo>
                    <a:pt x="6738479" y="3578298"/>
                  </a:moveTo>
                  <a:lnTo>
                    <a:pt x="124460" y="3578298"/>
                  </a:lnTo>
                  <a:cubicBezTo>
                    <a:pt x="55880" y="3578298"/>
                    <a:pt x="0" y="3522418"/>
                    <a:pt x="0" y="345383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38479" y="0"/>
                  </a:lnTo>
                  <a:cubicBezTo>
                    <a:pt x="6807059" y="0"/>
                    <a:pt x="6862939" y="55880"/>
                    <a:pt x="6862939" y="124460"/>
                  </a:cubicBezTo>
                  <a:lnTo>
                    <a:pt x="6862939" y="3453838"/>
                  </a:lnTo>
                  <a:cubicBezTo>
                    <a:pt x="6862939" y="3522418"/>
                    <a:pt x="6807059" y="3578299"/>
                    <a:pt x="6738479" y="357829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927541" y="5525194"/>
            <a:ext cx="778169" cy="778169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AutoShape 7"/>
          <p:cNvSpPr/>
          <p:nvPr/>
        </p:nvSpPr>
        <p:spPr>
          <a:xfrm rot="5400000">
            <a:off x="8164223" y="5893959"/>
            <a:ext cx="304804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3943003" y="3505258"/>
            <a:ext cx="1867594" cy="1867594"/>
          </a:xfrm>
          <a:custGeom>
            <a:avLst/>
            <a:gdLst/>
            <a:ahLst/>
            <a:cxnLst/>
            <a:rect l="l" t="t" r="r" b="b"/>
            <a:pathLst>
              <a:path w="1867594" h="1867594">
                <a:moveTo>
                  <a:pt x="0" y="0"/>
                </a:moveTo>
                <a:lnTo>
                  <a:pt x="1867594" y="0"/>
                </a:lnTo>
                <a:lnTo>
                  <a:pt x="1867594" y="1867594"/>
                </a:lnTo>
                <a:lnTo>
                  <a:pt x="0" y="1867594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485739" y="2237034"/>
            <a:ext cx="4782122" cy="1060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97"/>
              </a:lnSpc>
            </a:pPr>
            <a:r>
              <a:rPr lang="en-US" sz="4313">
                <a:solidFill>
                  <a:srgbClr val="141414"/>
                </a:solidFill>
                <a:latin typeface="Nunito Sans Heavy"/>
              </a:rPr>
              <a:t>Establishing a</a:t>
            </a:r>
          </a:p>
          <a:p>
            <a:pPr algn="ctr">
              <a:lnSpc>
                <a:spcPts val="4097"/>
              </a:lnSpc>
            </a:pPr>
            <a:r>
              <a:rPr lang="en-US" sz="4313">
                <a:solidFill>
                  <a:srgbClr val="141414"/>
                </a:solidFill>
                <a:latin typeface="Nunito Sans Heavy"/>
              </a:rPr>
              <a:t>Presence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1311" y="-147658"/>
            <a:ext cx="2056747" cy="1079302"/>
            <a:chOff x="0" y="0"/>
            <a:chExt cx="2340359" cy="12281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0359" cy="1228131"/>
            </a:xfrm>
            <a:custGeom>
              <a:avLst/>
              <a:gdLst/>
              <a:ahLst/>
              <a:cxnLst/>
              <a:rect l="l" t="t" r="r" b="b"/>
              <a:pathLst>
                <a:path w="2340359" h="1228131">
                  <a:moveTo>
                    <a:pt x="2215899" y="1228131"/>
                  </a:moveTo>
                  <a:lnTo>
                    <a:pt x="124460" y="1228131"/>
                  </a:lnTo>
                  <a:cubicBezTo>
                    <a:pt x="55880" y="1228131"/>
                    <a:pt x="0" y="1172251"/>
                    <a:pt x="0" y="11036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215899" y="0"/>
                  </a:lnTo>
                  <a:cubicBezTo>
                    <a:pt x="2284479" y="0"/>
                    <a:pt x="2340359" y="55880"/>
                    <a:pt x="2340359" y="124460"/>
                  </a:cubicBezTo>
                  <a:lnTo>
                    <a:pt x="2340359" y="1103671"/>
                  </a:lnTo>
                  <a:cubicBezTo>
                    <a:pt x="2340359" y="1172251"/>
                    <a:pt x="2284479" y="1228131"/>
                    <a:pt x="2215899" y="1228131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2769870" y="280264"/>
            <a:ext cx="6118837" cy="472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79"/>
              </a:lnSpc>
            </a:pPr>
            <a:r>
              <a:rPr lang="en-US" sz="3767">
                <a:solidFill>
                  <a:srgbClr val="141414"/>
                </a:solidFill>
                <a:latin typeface="Nunito Sans Heavy"/>
              </a:rPr>
              <a:t>Define a Stategy</a:t>
            </a:r>
          </a:p>
        </p:txBody>
      </p:sp>
      <p:sp>
        <p:nvSpPr>
          <p:cNvPr id="5" name="Freeform 5"/>
          <p:cNvSpPr/>
          <p:nvPr/>
        </p:nvSpPr>
        <p:spPr>
          <a:xfrm>
            <a:off x="8458360" y="173632"/>
            <a:ext cx="860694" cy="1157341"/>
          </a:xfrm>
          <a:custGeom>
            <a:avLst/>
            <a:gdLst/>
            <a:ahLst/>
            <a:cxnLst/>
            <a:rect l="l" t="t" r="r" b="b"/>
            <a:pathLst>
              <a:path w="860694" h="1157341">
                <a:moveTo>
                  <a:pt x="0" y="0"/>
                </a:moveTo>
                <a:lnTo>
                  <a:pt x="860694" y="0"/>
                </a:lnTo>
                <a:lnTo>
                  <a:pt x="860694" y="1157342"/>
                </a:lnTo>
                <a:lnTo>
                  <a:pt x="0" y="115734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83033" y="2043021"/>
            <a:ext cx="8587534" cy="4540659"/>
          </a:xfrm>
          <a:custGeom>
            <a:avLst/>
            <a:gdLst/>
            <a:ahLst/>
            <a:cxnLst/>
            <a:rect l="l" t="t" r="r" b="b"/>
            <a:pathLst>
              <a:path w="8587534" h="4540659">
                <a:moveTo>
                  <a:pt x="0" y="0"/>
                </a:moveTo>
                <a:lnTo>
                  <a:pt x="8587534" y="0"/>
                </a:lnTo>
                <a:lnTo>
                  <a:pt x="8587534" y="4540659"/>
                </a:lnTo>
                <a:lnTo>
                  <a:pt x="0" y="45406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1311" y="-147658"/>
            <a:ext cx="2056747" cy="1079302"/>
            <a:chOff x="0" y="0"/>
            <a:chExt cx="2340359" cy="12281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0359" cy="1228131"/>
            </a:xfrm>
            <a:custGeom>
              <a:avLst/>
              <a:gdLst/>
              <a:ahLst/>
              <a:cxnLst/>
              <a:rect l="l" t="t" r="r" b="b"/>
              <a:pathLst>
                <a:path w="2340359" h="1228131">
                  <a:moveTo>
                    <a:pt x="2215899" y="1228131"/>
                  </a:moveTo>
                  <a:lnTo>
                    <a:pt x="124460" y="1228131"/>
                  </a:lnTo>
                  <a:cubicBezTo>
                    <a:pt x="55880" y="1228131"/>
                    <a:pt x="0" y="1172251"/>
                    <a:pt x="0" y="11036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215899" y="0"/>
                  </a:lnTo>
                  <a:cubicBezTo>
                    <a:pt x="2284479" y="0"/>
                    <a:pt x="2340359" y="55880"/>
                    <a:pt x="2340359" y="124460"/>
                  </a:cubicBezTo>
                  <a:lnTo>
                    <a:pt x="2340359" y="1103671"/>
                  </a:lnTo>
                  <a:cubicBezTo>
                    <a:pt x="2340359" y="1172251"/>
                    <a:pt x="2284479" y="1228131"/>
                    <a:pt x="2215899" y="1228131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8458360" y="173632"/>
            <a:ext cx="860694" cy="1157341"/>
          </a:xfrm>
          <a:custGeom>
            <a:avLst/>
            <a:gdLst/>
            <a:ahLst/>
            <a:cxnLst/>
            <a:rect l="l" t="t" r="r" b="b"/>
            <a:pathLst>
              <a:path w="860694" h="1157341">
                <a:moveTo>
                  <a:pt x="0" y="0"/>
                </a:moveTo>
                <a:lnTo>
                  <a:pt x="860694" y="0"/>
                </a:lnTo>
                <a:lnTo>
                  <a:pt x="860694" y="1157342"/>
                </a:lnTo>
                <a:lnTo>
                  <a:pt x="0" y="115734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51931" y="1724732"/>
            <a:ext cx="8336776" cy="4581753"/>
          </a:xfrm>
          <a:custGeom>
            <a:avLst/>
            <a:gdLst/>
            <a:ahLst/>
            <a:cxnLst/>
            <a:rect l="l" t="t" r="r" b="b"/>
            <a:pathLst>
              <a:path w="8336776" h="4581753">
                <a:moveTo>
                  <a:pt x="0" y="0"/>
                </a:moveTo>
                <a:lnTo>
                  <a:pt x="8336776" y="0"/>
                </a:lnTo>
                <a:lnTo>
                  <a:pt x="8336776" y="4581753"/>
                </a:lnTo>
                <a:lnTo>
                  <a:pt x="0" y="45817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1311" y="-147658"/>
            <a:ext cx="2056747" cy="1079302"/>
            <a:chOff x="0" y="0"/>
            <a:chExt cx="2340359" cy="12281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0359" cy="1228131"/>
            </a:xfrm>
            <a:custGeom>
              <a:avLst/>
              <a:gdLst/>
              <a:ahLst/>
              <a:cxnLst/>
              <a:rect l="l" t="t" r="r" b="b"/>
              <a:pathLst>
                <a:path w="2340359" h="1228131">
                  <a:moveTo>
                    <a:pt x="2215899" y="1228131"/>
                  </a:moveTo>
                  <a:lnTo>
                    <a:pt x="124460" y="1228131"/>
                  </a:lnTo>
                  <a:cubicBezTo>
                    <a:pt x="55880" y="1228131"/>
                    <a:pt x="0" y="1172251"/>
                    <a:pt x="0" y="11036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215899" y="0"/>
                  </a:lnTo>
                  <a:cubicBezTo>
                    <a:pt x="2284479" y="0"/>
                    <a:pt x="2340359" y="55880"/>
                    <a:pt x="2340359" y="124460"/>
                  </a:cubicBezTo>
                  <a:lnTo>
                    <a:pt x="2340359" y="1103671"/>
                  </a:lnTo>
                  <a:cubicBezTo>
                    <a:pt x="2340359" y="1172251"/>
                    <a:pt x="2284479" y="1228131"/>
                    <a:pt x="2215899" y="1228131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8458360" y="173632"/>
            <a:ext cx="860694" cy="1157341"/>
          </a:xfrm>
          <a:custGeom>
            <a:avLst/>
            <a:gdLst/>
            <a:ahLst/>
            <a:cxnLst/>
            <a:rect l="l" t="t" r="r" b="b"/>
            <a:pathLst>
              <a:path w="860694" h="1157341">
                <a:moveTo>
                  <a:pt x="0" y="0"/>
                </a:moveTo>
                <a:lnTo>
                  <a:pt x="860694" y="0"/>
                </a:lnTo>
                <a:lnTo>
                  <a:pt x="860694" y="1157342"/>
                </a:lnTo>
                <a:lnTo>
                  <a:pt x="0" y="115734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10616" y="1822207"/>
            <a:ext cx="8532367" cy="4372838"/>
          </a:xfrm>
          <a:custGeom>
            <a:avLst/>
            <a:gdLst/>
            <a:ahLst/>
            <a:cxnLst/>
            <a:rect l="l" t="t" r="r" b="b"/>
            <a:pathLst>
              <a:path w="8532367" h="4372838">
                <a:moveTo>
                  <a:pt x="0" y="0"/>
                </a:moveTo>
                <a:lnTo>
                  <a:pt x="8532368" y="0"/>
                </a:lnTo>
                <a:lnTo>
                  <a:pt x="8532368" y="4372838"/>
                </a:lnTo>
                <a:lnTo>
                  <a:pt x="0" y="43728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1311" y="-147658"/>
            <a:ext cx="2056747" cy="1079302"/>
            <a:chOff x="0" y="0"/>
            <a:chExt cx="2340359" cy="12281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0359" cy="1228131"/>
            </a:xfrm>
            <a:custGeom>
              <a:avLst/>
              <a:gdLst/>
              <a:ahLst/>
              <a:cxnLst/>
              <a:rect l="l" t="t" r="r" b="b"/>
              <a:pathLst>
                <a:path w="2340359" h="1228131">
                  <a:moveTo>
                    <a:pt x="2215899" y="1228131"/>
                  </a:moveTo>
                  <a:lnTo>
                    <a:pt x="124460" y="1228131"/>
                  </a:lnTo>
                  <a:cubicBezTo>
                    <a:pt x="55880" y="1228131"/>
                    <a:pt x="0" y="1172251"/>
                    <a:pt x="0" y="11036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215899" y="0"/>
                  </a:lnTo>
                  <a:cubicBezTo>
                    <a:pt x="2284479" y="0"/>
                    <a:pt x="2340359" y="55880"/>
                    <a:pt x="2340359" y="124460"/>
                  </a:cubicBezTo>
                  <a:lnTo>
                    <a:pt x="2340359" y="1103671"/>
                  </a:lnTo>
                  <a:cubicBezTo>
                    <a:pt x="2340359" y="1172251"/>
                    <a:pt x="2284479" y="1228131"/>
                    <a:pt x="2215899" y="1228131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8458360" y="173632"/>
            <a:ext cx="860694" cy="1157341"/>
          </a:xfrm>
          <a:custGeom>
            <a:avLst/>
            <a:gdLst/>
            <a:ahLst/>
            <a:cxnLst/>
            <a:rect l="l" t="t" r="r" b="b"/>
            <a:pathLst>
              <a:path w="860694" h="1157341">
                <a:moveTo>
                  <a:pt x="0" y="0"/>
                </a:moveTo>
                <a:lnTo>
                  <a:pt x="860694" y="0"/>
                </a:lnTo>
                <a:lnTo>
                  <a:pt x="860694" y="1157342"/>
                </a:lnTo>
                <a:lnTo>
                  <a:pt x="0" y="115734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54104" y="1685882"/>
            <a:ext cx="8287631" cy="4513305"/>
          </a:xfrm>
          <a:custGeom>
            <a:avLst/>
            <a:gdLst/>
            <a:ahLst/>
            <a:cxnLst/>
            <a:rect l="l" t="t" r="r" b="b"/>
            <a:pathLst>
              <a:path w="8287631" h="4513305">
                <a:moveTo>
                  <a:pt x="0" y="0"/>
                </a:moveTo>
                <a:lnTo>
                  <a:pt x="8287631" y="0"/>
                </a:lnTo>
                <a:lnTo>
                  <a:pt x="8287631" y="4513305"/>
                </a:lnTo>
                <a:lnTo>
                  <a:pt x="0" y="45133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1311" y="-147658"/>
            <a:ext cx="2056747" cy="1079302"/>
            <a:chOff x="0" y="0"/>
            <a:chExt cx="2340359" cy="12281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0359" cy="1228131"/>
            </a:xfrm>
            <a:custGeom>
              <a:avLst/>
              <a:gdLst/>
              <a:ahLst/>
              <a:cxnLst/>
              <a:rect l="l" t="t" r="r" b="b"/>
              <a:pathLst>
                <a:path w="2340359" h="1228131">
                  <a:moveTo>
                    <a:pt x="2215899" y="1228131"/>
                  </a:moveTo>
                  <a:lnTo>
                    <a:pt x="124460" y="1228131"/>
                  </a:lnTo>
                  <a:cubicBezTo>
                    <a:pt x="55880" y="1228131"/>
                    <a:pt x="0" y="1172251"/>
                    <a:pt x="0" y="11036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215899" y="0"/>
                  </a:lnTo>
                  <a:cubicBezTo>
                    <a:pt x="2284479" y="0"/>
                    <a:pt x="2340359" y="55880"/>
                    <a:pt x="2340359" y="124460"/>
                  </a:cubicBezTo>
                  <a:lnTo>
                    <a:pt x="2340359" y="1103671"/>
                  </a:lnTo>
                  <a:cubicBezTo>
                    <a:pt x="2340359" y="1172251"/>
                    <a:pt x="2284479" y="1228131"/>
                    <a:pt x="2215899" y="1228131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8458360" y="173632"/>
            <a:ext cx="860694" cy="1157341"/>
          </a:xfrm>
          <a:custGeom>
            <a:avLst/>
            <a:gdLst/>
            <a:ahLst/>
            <a:cxnLst/>
            <a:rect l="l" t="t" r="r" b="b"/>
            <a:pathLst>
              <a:path w="860694" h="1157341">
                <a:moveTo>
                  <a:pt x="0" y="0"/>
                </a:moveTo>
                <a:lnTo>
                  <a:pt x="860694" y="0"/>
                </a:lnTo>
                <a:lnTo>
                  <a:pt x="860694" y="1157342"/>
                </a:lnTo>
                <a:lnTo>
                  <a:pt x="0" y="115734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10616" y="1784128"/>
            <a:ext cx="8532367" cy="4461717"/>
          </a:xfrm>
          <a:custGeom>
            <a:avLst/>
            <a:gdLst/>
            <a:ahLst/>
            <a:cxnLst/>
            <a:rect l="l" t="t" r="r" b="b"/>
            <a:pathLst>
              <a:path w="8532367" h="4461717">
                <a:moveTo>
                  <a:pt x="0" y="0"/>
                </a:moveTo>
                <a:lnTo>
                  <a:pt x="8532368" y="0"/>
                </a:lnTo>
                <a:lnTo>
                  <a:pt x="8532368" y="4461717"/>
                </a:lnTo>
                <a:lnTo>
                  <a:pt x="0" y="44617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1311" y="-147658"/>
            <a:ext cx="2056747" cy="1079302"/>
            <a:chOff x="0" y="0"/>
            <a:chExt cx="2340359" cy="12281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0359" cy="1228131"/>
            </a:xfrm>
            <a:custGeom>
              <a:avLst/>
              <a:gdLst/>
              <a:ahLst/>
              <a:cxnLst/>
              <a:rect l="l" t="t" r="r" b="b"/>
              <a:pathLst>
                <a:path w="2340359" h="1228131">
                  <a:moveTo>
                    <a:pt x="2215899" y="1228131"/>
                  </a:moveTo>
                  <a:lnTo>
                    <a:pt x="124460" y="1228131"/>
                  </a:lnTo>
                  <a:cubicBezTo>
                    <a:pt x="55880" y="1228131"/>
                    <a:pt x="0" y="1172251"/>
                    <a:pt x="0" y="11036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215899" y="0"/>
                  </a:lnTo>
                  <a:cubicBezTo>
                    <a:pt x="2284479" y="0"/>
                    <a:pt x="2340359" y="55880"/>
                    <a:pt x="2340359" y="124460"/>
                  </a:cubicBezTo>
                  <a:lnTo>
                    <a:pt x="2340359" y="1103671"/>
                  </a:lnTo>
                  <a:cubicBezTo>
                    <a:pt x="2340359" y="1172251"/>
                    <a:pt x="2284479" y="1228131"/>
                    <a:pt x="2215899" y="1228131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8458360" y="173632"/>
            <a:ext cx="860694" cy="1157341"/>
          </a:xfrm>
          <a:custGeom>
            <a:avLst/>
            <a:gdLst/>
            <a:ahLst/>
            <a:cxnLst/>
            <a:rect l="l" t="t" r="r" b="b"/>
            <a:pathLst>
              <a:path w="860694" h="1157341">
                <a:moveTo>
                  <a:pt x="0" y="0"/>
                </a:moveTo>
                <a:lnTo>
                  <a:pt x="860694" y="0"/>
                </a:lnTo>
                <a:lnTo>
                  <a:pt x="860694" y="1157342"/>
                </a:lnTo>
                <a:lnTo>
                  <a:pt x="0" y="1157342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64724" y="2129119"/>
            <a:ext cx="8357356" cy="3537947"/>
          </a:xfrm>
          <a:custGeom>
            <a:avLst/>
            <a:gdLst/>
            <a:ahLst/>
            <a:cxnLst/>
            <a:rect l="l" t="t" r="r" b="b"/>
            <a:pathLst>
              <a:path w="8357356" h="3537947">
                <a:moveTo>
                  <a:pt x="0" y="0"/>
                </a:moveTo>
                <a:lnTo>
                  <a:pt x="8357356" y="0"/>
                </a:lnTo>
                <a:lnTo>
                  <a:pt x="8357356" y="3537947"/>
                </a:lnTo>
                <a:lnTo>
                  <a:pt x="0" y="35379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31520" y="731520"/>
            <a:ext cx="8290560" cy="5852160"/>
          </a:xfrm>
          <a:custGeom>
            <a:avLst/>
            <a:gdLst/>
            <a:ahLst/>
            <a:cxnLst/>
            <a:rect l="l" t="t" r="r" b="b"/>
            <a:pathLst>
              <a:path w="8290560" h="5852160">
                <a:moveTo>
                  <a:pt x="0" y="0"/>
                </a:moveTo>
                <a:lnTo>
                  <a:pt x="8290560" y="0"/>
                </a:lnTo>
                <a:lnTo>
                  <a:pt x="8290560" y="5852160"/>
                </a:lnTo>
                <a:lnTo>
                  <a:pt x="0" y="585216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screen">
              <a:alphaModFix amt="9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759555" y="1667528"/>
            <a:ext cx="1933607" cy="2600044"/>
          </a:xfrm>
          <a:custGeom>
            <a:avLst/>
            <a:gdLst/>
            <a:ahLst/>
            <a:cxnLst/>
            <a:rect l="l" t="t" r="r" b="b"/>
            <a:pathLst>
              <a:path w="1933607" h="2600044">
                <a:moveTo>
                  <a:pt x="0" y="0"/>
                </a:moveTo>
                <a:lnTo>
                  <a:pt x="1933607" y="0"/>
                </a:lnTo>
                <a:lnTo>
                  <a:pt x="1933607" y="2600044"/>
                </a:lnTo>
                <a:lnTo>
                  <a:pt x="0" y="2600044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570537" y="4667622"/>
            <a:ext cx="4612526" cy="386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6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1056640" y="1164232"/>
            <a:ext cx="2111143" cy="410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12"/>
              </a:lnSpc>
            </a:pPr>
            <a:r>
              <a:rPr lang="en-US" sz="1493">
                <a:solidFill>
                  <a:srgbClr val="FFFFFF"/>
                </a:solidFill>
                <a:latin typeface="Source Sans Pro"/>
              </a:rPr>
              <a:t>Presented By: </a:t>
            </a:r>
          </a:p>
          <a:p>
            <a:pPr>
              <a:lnSpc>
                <a:spcPts val="1612"/>
              </a:lnSpc>
            </a:pPr>
            <a:r>
              <a:rPr lang="en-US" sz="1493">
                <a:solidFill>
                  <a:srgbClr val="FFFFFF"/>
                </a:solidFill>
                <a:latin typeface="Source Sans Pro"/>
              </a:rPr>
              <a:t>Nicole Colón Carrión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6640" y="4162419"/>
            <a:ext cx="7640320" cy="1073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spc="514">
                <a:solidFill>
                  <a:srgbClr val="FFFFFF"/>
                </a:solidFill>
                <a:latin typeface="Nunito Sans Heavy"/>
              </a:rPr>
              <a:t>MAXIMIXING YOUR </a:t>
            </a:r>
          </a:p>
          <a:p>
            <a:pPr algn="ctr">
              <a:lnSpc>
                <a:spcPts val="4339"/>
              </a:lnSpc>
            </a:pPr>
            <a:r>
              <a:rPr lang="en-US" sz="3099" spc="514">
                <a:solidFill>
                  <a:srgbClr val="FFFFFF"/>
                </a:solidFill>
                <a:latin typeface="Nunito Sans Heavy"/>
              </a:rPr>
              <a:t>LINKEDIN PROFILE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06198" y="5467392"/>
            <a:ext cx="7640320" cy="379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spc="381">
                <a:solidFill>
                  <a:srgbClr val="FFFFFF"/>
                </a:solidFill>
                <a:latin typeface="Nunito Sans Heavy"/>
              </a:rPr>
              <a:t>February 2024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8640" y="3470621"/>
            <a:ext cx="4442988" cy="2499149"/>
            <a:chOff x="0" y="0"/>
            <a:chExt cx="1128903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548640" y="2097126"/>
            <a:ext cx="4632981" cy="1129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8"/>
              </a:lnSpc>
            </a:pPr>
            <a:r>
              <a:rPr lang="en-US" sz="4567">
                <a:solidFill>
                  <a:srgbClr val="141414"/>
                </a:solidFill>
                <a:latin typeface="Nunito Sans Heavy"/>
              </a:rPr>
              <a:t>Professional </a:t>
            </a:r>
          </a:p>
          <a:p>
            <a:pPr>
              <a:lnSpc>
                <a:spcPts val="4338"/>
              </a:lnSpc>
            </a:pPr>
            <a:r>
              <a:rPr lang="en-US" sz="4567">
                <a:solidFill>
                  <a:srgbClr val="141414"/>
                </a:solidFill>
                <a:latin typeface="Nunito Sans Heavy"/>
              </a:rPr>
              <a:t>Brand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5397898" y="1474122"/>
            <a:ext cx="776993" cy="77699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397898" y="1726729"/>
            <a:ext cx="776993" cy="32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2560">
                <a:solidFill>
                  <a:srgbClr val="FFFFFF"/>
                </a:solidFill>
                <a:latin typeface="Nunito Sans Heavy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80592" y="1504163"/>
            <a:ext cx="3105722" cy="722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89"/>
              </a:lnSpc>
            </a:pPr>
            <a:r>
              <a:rPr lang="en-US" sz="1979">
                <a:solidFill>
                  <a:srgbClr val="141414"/>
                </a:solidFill>
                <a:latin typeface="Source Sans Pro"/>
              </a:rPr>
              <a:t>Creating a "mark" around your name or career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5397898" y="3850742"/>
            <a:ext cx="776993" cy="776993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380592" y="3857540"/>
            <a:ext cx="2824368" cy="706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8"/>
              </a:lnSpc>
            </a:pPr>
            <a:r>
              <a:rPr lang="en-US" sz="1899">
                <a:solidFill>
                  <a:srgbClr val="141414"/>
                </a:solidFill>
                <a:latin typeface="Source Sans Pro"/>
              </a:rPr>
              <a:t>How you distinguish yourself as a candidate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5397898" y="2664461"/>
            <a:ext cx="776993" cy="776993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397898" y="2917067"/>
            <a:ext cx="776993" cy="32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2560">
                <a:solidFill>
                  <a:srgbClr val="FFFFFF"/>
                </a:solidFill>
                <a:latin typeface="Nunito Sans Heavy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397898" y="4103348"/>
            <a:ext cx="776993" cy="32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2560">
                <a:solidFill>
                  <a:srgbClr val="FFFFFF"/>
                </a:solidFill>
                <a:latin typeface="Nunito Sans Heavy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397898" y="5316691"/>
            <a:ext cx="776993" cy="32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2560">
                <a:solidFill>
                  <a:srgbClr val="FFFFFF"/>
                </a:solidFill>
                <a:latin typeface="Nunito Sans Heavy"/>
              </a:rPr>
              <a:t>04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80592" y="2735207"/>
            <a:ext cx="3105722" cy="706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8"/>
              </a:lnSpc>
            </a:pPr>
            <a:r>
              <a:rPr lang="en-US" sz="1899">
                <a:solidFill>
                  <a:srgbClr val="141414"/>
                </a:solidFill>
                <a:latin typeface="Source Sans Pro"/>
              </a:rPr>
              <a:t>Your professional brand is your story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548640" y="-1001395"/>
            <a:ext cx="4442988" cy="2002790"/>
            <a:chOff x="0" y="0"/>
            <a:chExt cx="5055647" cy="227896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055647" cy="2278962"/>
            </a:xfrm>
            <a:custGeom>
              <a:avLst/>
              <a:gdLst/>
              <a:ahLst/>
              <a:cxnLst/>
              <a:rect l="l" t="t" r="r" b="b"/>
              <a:pathLst>
                <a:path w="5055647" h="2278962">
                  <a:moveTo>
                    <a:pt x="4931187" y="2278962"/>
                  </a:moveTo>
                  <a:lnTo>
                    <a:pt x="124460" y="2278962"/>
                  </a:lnTo>
                  <a:cubicBezTo>
                    <a:pt x="55880" y="2278962"/>
                    <a:pt x="0" y="2223082"/>
                    <a:pt x="0" y="21545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31187" y="0"/>
                  </a:lnTo>
                  <a:cubicBezTo>
                    <a:pt x="4999767" y="0"/>
                    <a:pt x="5055647" y="55880"/>
                    <a:pt x="5055647" y="124460"/>
                  </a:cubicBezTo>
                  <a:lnTo>
                    <a:pt x="5055647" y="2154502"/>
                  </a:lnTo>
                  <a:cubicBezTo>
                    <a:pt x="5055647" y="2223082"/>
                    <a:pt x="4999767" y="2278962"/>
                    <a:pt x="4931187" y="2278962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8358874" y="5645621"/>
            <a:ext cx="1127440" cy="1516024"/>
          </a:xfrm>
          <a:custGeom>
            <a:avLst/>
            <a:gdLst/>
            <a:ahLst/>
            <a:cxnLst/>
            <a:rect l="l" t="t" r="r" b="b"/>
            <a:pathLst>
              <a:path w="1127440" h="1516024">
                <a:moveTo>
                  <a:pt x="0" y="0"/>
                </a:moveTo>
                <a:lnTo>
                  <a:pt x="1127440" y="0"/>
                </a:lnTo>
                <a:lnTo>
                  <a:pt x="1127440" y="1516024"/>
                </a:lnTo>
                <a:lnTo>
                  <a:pt x="0" y="1516024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8640" y="3470621"/>
            <a:ext cx="4442988" cy="2499149"/>
            <a:chOff x="0" y="0"/>
            <a:chExt cx="1128903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548640" y="2097126"/>
            <a:ext cx="4632981" cy="57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8"/>
              </a:lnSpc>
            </a:pPr>
            <a:r>
              <a:rPr lang="en-US" sz="4567">
                <a:solidFill>
                  <a:srgbClr val="141414"/>
                </a:solidFill>
                <a:latin typeface="Nunito Sans Heavy"/>
              </a:rPr>
              <a:t>Why LinkedIN?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5397898" y="1474122"/>
            <a:ext cx="776993" cy="77699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397898" y="1726729"/>
            <a:ext cx="776993" cy="32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2560">
                <a:solidFill>
                  <a:srgbClr val="FFFFFF"/>
                </a:solidFill>
                <a:latin typeface="Nunito Sans Heavy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80592" y="1504163"/>
            <a:ext cx="3105722" cy="722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89"/>
              </a:lnSpc>
            </a:pPr>
            <a:r>
              <a:rPr lang="en-US" sz="1979">
                <a:solidFill>
                  <a:srgbClr val="141414"/>
                </a:solidFill>
                <a:latin typeface="Source Sans Pro"/>
              </a:rPr>
              <a:t>Over 500 million members and 200 countries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5397898" y="3850742"/>
            <a:ext cx="776993" cy="776993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380592" y="3857540"/>
            <a:ext cx="2824368" cy="706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8"/>
              </a:lnSpc>
            </a:pPr>
            <a:r>
              <a:rPr lang="en-US" sz="1899">
                <a:solidFill>
                  <a:srgbClr val="141414"/>
                </a:solidFill>
                <a:latin typeface="Source Sans Pro"/>
              </a:rPr>
              <a:t>Used by 93% of recruiters to recruit candidates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5397898" y="2664461"/>
            <a:ext cx="776993" cy="776993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397898" y="2917067"/>
            <a:ext cx="776993" cy="32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2560">
                <a:solidFill>
                  <a:srgbClr val="FFFFFF"/>
                </a:solidFill>
                <a:latin typeface="Nunito Sans Heavy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397898" y="4103348"/>
            <a:ext cx="776993" cy="32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2560">
                <a:solidFill>
                  <a:srgbClr val="FFFFFF"/>
                </a:solidFill>
                <a:latin typeface="Nunito Sans Heavy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397898" y="5316691"/>
            <a:ext cx="776993" cy="32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2560">
                <a:solidFill>
                  <a:srgbClr val="FFFFFF"/>
                </a:solidFill>
                <a:latin typeface="Nunito Sans Heavy"/>
              </a:rPr>
              <a:t>04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80592" y="2735207"/>
            <a:ext cx="3105722" cy="706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8"/>
              </a:lnSpc>
            </a:pPr>
            <a:r>
              <a:rPr lang="en-US" sz="1899">
                <a:solidFill>
                  <a:srgbClr val="141414"/>
                </a:solidFill>
                <a:latin typeface="Source Sans Pro"/>
              </a:rPr>
              <a:t>Allows you to create an online professional brand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548640" y="-1001395"/>
            <a:ext cx="4442988" cy="2002790"/>
            <a:chOff x="0" y="0"/>
            <a:chExt cx="5055647" cy="227896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055647" cy="2278962"/>
            </a:xfrm>
            <a:custGeom>
              <a:avLst/>
              <a:gdLst/>
              <a:ahLst/>
              <a:cxnLst/>
              <a:rect l="l" t="t" r="r" b="b"/>
              <a:pathLst>
                <a:path w="5055647" h="2278962">
                  <a:moveTo>
                    <a:pt x="4931187" y="2278962"/>
                  </a:moveTo>
                  <a:lnTo>
                    <a:pt x="124460" y="2278962"/>
                  </a:lnTo>
                  <a:cubicBezTo>
                    <a:pt x="55880" y="2278962"/>
                    <a:pt x="0" y="2223082"/>
                    <a:pt x="0" y="21545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31187" y="0"/>
                  </a:lnTo>
                  <a:cubicBezTo>
                    <a:pt x="4999767" y="0"/>
                    <a:pt x="5055647" y="55880"/>
                    <a:pt x="5055647" y="124460"/>
                  </a:cubicBezTo>
                  <a:lnTo>
                    <a:pt x="5055647" y="2154502"/>
                  </a:lnTo>
                  <a:cubicBezTo>
                    <a:pt x="5055647" y="2223082"/>
                    <a:pt x="4999767" y="2278962"/>
                    <a:pt x="4931187" y="2278962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8358874" y="5645621"/>
            <a:ext cx="1127440" cy="1516024"/>
          </a:xfrm>
          <a:custGeom>
            <a:avLst/>
            <a:gdLst/>
            <a:ahLst/>
            <a:cxnLst/>
            <a:rect l="l" t="t" r="r" b="b"/>
            <a:pathLst>
              <a:path w="1127440" h="1516024">
                <a:moveTo>
                  <a:pt x="0" y="0"/>
                </a:moveTo>
                <a:lnTo>
                  <a:pt x="1127440" y="0"/>
                </a:lnTo>
                <a:lnTo>
                  <a:pt x="1127440" y="1516024"/>
                </a:lnTo>
                <a:lnTo>
                  <a:pt x="0" y="1516024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48640" y="1400921"/>
            <a:ext cx="8656320" cy="4513357"/>
            <a:chOff x="0" y="0"/>
            <a:chExt cx="6862939" cy="35782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862939" cy="3578299"/>
            </a:xfrm>
            <a:custGeom>
              <a:avLst/>
              <a:gdLst/>
              <a:ahLst/>
              <a:cxnLst/>
              <a:rect l="l" t="t" r="r" b="b"/>
              <a:pathLst>
                <a:path w="6862939" h="3578299">
                  <a:moveTo>
                    <a:pt x="6738479" y="3578298"/>
                  </a:moveTo>
                  <a:lnTo>
                    <a:pt x="124460" y="3578298"/>
                  </a:lnTo>
                  <a:cubicBezTo>
                    <a:pt x="55880" y="3578298"/>
                    <a:pt x="0" y="3522418"/>
                    <a:pt x="0" y="345383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738479" y="0"/>
                  </a:lnTo>
                  <a:cubicBezTo>
                    <a:pt x="6807059" y="0"/>
                    <a:pt x="6862939" y="55880"/>
                    <a:pt x="6862939" y="124460"/>
                  </a:cubicBezTo>
                  <a:lnTo>
                    <a:pt x="6862939" y="3453838"/>
                  </a:lnTo>
                  <a:cubicBezTo>
                    <a:pt x="6862939" y="3522418"/>
                    <a:pt x="6807059" y="3578299"/>
                    <a:pt x="6738479" y="357829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927541" y="5525194"/>
            <a:ext cx="778169" cy="778169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AutoShape 7"/>
          <p:cNvSpPr/>
          <p:nvPr/>
        </p:nvSpPr>
        <p:spPr>
          <a:xfrm rot="5400000">
            <a:off x="8164223" y="5893959"/>
            <a:ext cx="304804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3943003" y="3505258"/>
            <a:ext cx="1867594" cy="1867594"/>
          </a:xfrm>
          <a:custGeom>
            <a:avLst/>
            <a:gdLst/>
            <a:ahLst/>
            <a:cxnLst/>
            <a:rect l="l" t="t" r="r" b="b"/>
            <a:pathLst>
              <a:path w="1867594" h="1867594">
                <a:moveTo>
                  <a:pt x="0" y="0"/>
                </a:moveTo>
                <a:lnTo>
                  <a:pt x="1867594" y="0"/>
                </a:lnTo>
                <a:lnTo>
                  <a:pt x="1867594" y="1867594"/>
                </a:lnTo>
                <a:lnTo>
                  <a:pt x="0" y="1867594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485739" y="2636931"/>
            <a:ext cx="4782122" cy="546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97"/>
              </a:lnSpc>
            </a:pPr>
            <a:r>
              <a:rPr lang="en-US" sz="4313">
                <a:solidFill>
                  <a:srgbClr val="141414"/>
                </a:solidFill>
                <a:latin typeface="Nunito Sans Heavy"/>
              </a:rPr>
              <a:t>Profile Basics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1311" y="-147658"/>
            <a:ext cx="2056747" cy="1079302"/>
            <a:chOff x="0" y="0"/>
            <a:chExt cx="2340359" cy="12281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0359" cy="1228131"/>
            </a:xfrm>
            <a:custGeom>
              <a:avLst/>
              <a:gdLst/>
              <a:ahLst/>
              <a:cxnLst/>
              <a:rect l="l" t="t" r="r" b="b"/>
              <a:pathLst>
                <a:path w="2340359" h="1228131">
                  <a:moveTo>
                    <a:pt x="2215899" y="1228131"/>
                  </a:moveTo>
                  <a:lnTo>
                    <a:pt x="124460" y="1228131"/>
                  </a:lnTo>
                  <a:cubicBezTo>
                    <a:pt x="55880" y="1228131"/>
                    <a:pt x="0" y="1172251"/>
                    <a:pt x="0" y="11036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215899" y="0"/>
                  </a:lnTo>
                  <a:cubicBezTo>
                    <a:pt x="2284479" y="0"/>
                    <a:pt x="2340359" y="55880"/>
                    <a:pt x="2340359" y="124460"/>
                  </a:cubicBezTo>
                  <a:lnTo>
                    <a:pt x="2340359" y="1103671"/>
                  </a:lnTo>
                  <a:cubicBezTo>
                    <a:pt x="2340359" y="1172251"/>
                    <a:pt x="2284479" y="1228131"/>
                    <a:pt x="2215899" y="1228131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2300050" y="1531568"/>
            <a:ext cx="5299573" cy="4252063"/>
          </a:xfrm>
          <a:custGeom>
            <a:avLst/>
            <a:gdLst/>
            <a:ahLst/>
            <a:cxnLst/>
            <a:rect l="l" t="t" r="r" b="b"/>
            <a:pathLst>
              <a:path w="5299573" h="4252063">
                <a:moveTo>
                  <a:pt x="0" y="0"/>
                </a:moveTo>
                <a:lnTo>
                  <a:pt x="5299573" y="0"/>
                </a:lnTo>
                <a:lnTo>
                  <a:pt x="5299573" y="4252064"/>
                </a:lnTo>
                <a:lnTo>
                  <a:pt x="0" y="42520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0" y="2233365"/>
            <a:ext cx="2543353" cy="370555"/>
          </a:xfrm>
          <a:custGeom>
            <a:avLst/>
            <a:gdLst/>
            <a:ahLst/>
            <a:cxnLst/>
            <a:rect l="l" t="t" r="r" b="b"/>
            <a:pathLst>
              <a:path w="2543353" h="370555">
                <a:moveTo>
                  <a:pt x="0" y="0"/>
                </a:moveTo>
                <a:lnTo>
                  <a:pt x="2543353" y="0"/>
                </a:lnTo>
                <a:lnTo>
                  <a:pt x="2543353" y="370554"/>
                </a:lnTo>
                <a:lnTo>
                  <a:pt x="0" y="3705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0" y="2819731"/>
            <a:ext cx="2543353" cy="372804"/>
          </a:xfrm>
          <a:custGeom>
            <a:avLst/>
            <a:gdLst/>
            <a:ahLst/>
            <a:cxnLst/>
            <a:rect l="l" t="t" r="r" b="b"/>
            <a:pathLst>
              <a:path w="2543353" h="372804">
                <a:moveTo>
                  <a:pt x="0" y="0"/>
                </a:moveTo>
                <a:lnTo>
                  <a:pt x="2543353" y="0"/>
                </a:lnTo>
                <a:lnTo>
                  <a:pt x="2543353" y="372805"/>
                </a:lnTo>
                <a:lnTo>
                  <a:pt x="0" y="3728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599623" y="1883695"/>
            <a:ext cx="2306333" cy="349670"/>
          </a:xfrm>
          <a:custGeom>
            <a:avLst/>
            <a:gdLst/>
            <a:ahLst/>
            <a:cxnLst/>
            <a:rect l="l" t="t" r="r" b="b"/>
            <a:pathLst>
              <a:path w="2306333" h="349670">
                <a:moveTo>
                  <a:pt x="0" y="0"/>
                </a:moveTo>
                <a:lnTo>
                  <a:pt x="2306333" y="0"/>
                </a:lnTo>
                <a:lnTo>
                  <a:pt x="2306333" y="349670"/>
                </a:lnTo>
                <a:lnTo>
                  <a:pt x="0" y="3496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659651" y="4166011"/>
            <a:ext cx="2479870" cy="367981"/>
          </a:xfrm>
          <a:custGeom>
            <a:avLst/>
            <a:gdLst/>
            <a:ahLst/>
            <a:cxnLst/>
            <a:rect l="l" t="t" r="r" b="b"/>
            <a:pathLst>
              <a:path w="2479870" h="367981">
                <a:moveTo>
                  <a:pt x="0" y="0"/>
                </a:moveTo>
                <a:lnTo>
                  <a:pt x="2479871" y="0"/>
                </a:lnTo>
                <a:lnTo>
                  <a:pt x="2479871" y="367980"/>
                </a:lnTo>
                <a:lnTo>
                  <a:pt x="0" y="367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769870" y="254864"/>
            <a:ext cx="6118837" cy="4974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69"/>
              </a:lnSpc>
            </a:pPr>
            <a:r>
              <a:rPr lang="en-US" sz="3967">
                <a:solidFill>
                  <a:srgbClr val="141414"/>
                </a:solidFill>
                <a:latin typeface="Nunito Sans Heavy"/>
              </a:rPr>
              <a:t>Profile Basics</a:t>
            </a:r>
          </a:p>
        </p:txBody>
      </p:sp>
      <p:sp>
        <p:nvSpPr>
          <p:cNvPr id="10" name="Freeform 10"/>
          <p:cNvSpPr/>
          <p:nvPr/>
        </p:nvSpPr>
        <p:spPr>
          <a:xfrm>
            <a:off x="8458360" y="173632"/>
            <a:ext cx="860694" cy="1157341"/>
          </a:xfrm>
          <a:custGeom>
            <a:avLst/>
            <a:gdLst/>
            <a:ahLst/>
            <a:cxnLst/>
            <a:rect l="l" t="t" r="r" b="b"/>
            <a:pathLst>
              <a:path w="860694" h="1157341">
                <a:moveTo>
                  <a:pt x="0" y="0"/>
                </a:moveTo>
                <a:lnTo>
                  <a:pt x="860694" y="0"/>
                </a:lnTo>
                <a:lnTo>
                  <a:pt x="860694" y="1157342"/>
                </a:lnTo>
                <a:lnTo>
                  <a:pt x="0" y="1157342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1311" y="-147658"/>
            <a:ext cx="2056747" cy="1079302"/>
            <a:chOff x="0" y="0"/>
            <a:chExt cx="2340359" cy="12281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0359" cy="1228131"/>
            </a:xfrm>
            <a:custGeom>
              <a:avLst/>
              <a:gdLst/>
              <a:ahLst/>
              <a:cxnLst/>
              <a:rect l="l" t="t" r="r" b="b"/>
              <a:pathLst>
                <a:path w="2340359" h="1228131">
                  <a:moveTo>
                    <a:pt x="2215899" y="1228131"/>
                  </a:moveTo>
                  <a:lnTo>
                    <a:pt x="124460" y="1228131"/>
                  </a:lnTo>
                  <a:cubicBezTo>
                    <a:pt x="55880" y="1228131"/>
                    <a:pt x="0" y="1172251"/>
                    <a:pt x="0" y="11036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215899" y="0"/>
                  </a:lnTo>
                  <a:cubicBezTo>
                    <a:pt x="2284479" y="0"/>
                    <a:pt x="2340359" y="55880"/>
                    <a:pt x="2340359" y="124460"/>
                  </a:cubicBezTo>
                  <a:lnTo>
                    <a:pt x="2340359" y="1103671"/>
                  </a:lnTo>
                  <a:cubicBezTo>
                    <a:pt x="2340359" y="1172251"/>
                    <a:pt x="2284479" y="1228131"/>
                    <a:pt x="2215899" y="1228131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235942" y="1556163"/>
            <a:ext cx="5226251" cy="4202875"/>
          </a:xfrm>
          <a:custGeom>
            <a:avLst/>
            <a:gdLst/>
            <a:ahLst/>
            <a:cxnLst/>
            <a:rect l="l" t="t" r="r" b="b"/>
            <a:pathLst>
              <a:path w="5226251" h="4202875">
                <a:moveTo>
                  <a:pt x="0" y="0"/>
                </a:moveTo>
                <a:lnTo>
                  <a:pt x="5226251" y="0"/>
                </a:lnTo>
                <a:lnTo>
                  <a:pt x="5226251" y="4202874"/>
                </a:lnTo>
                <a:lnTo>
                  <a:pt x="0" y="4202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5758549" y="1834085"/>
            <a:ext cx="590264" cy="590264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773294" y="3605770"/>
            <a:ext cx="575519" cy="575519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767276" y="2738019"/>
            <a:ext cx="581537" cy="581537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773294" y="4467038"/>
            <a:ext cx="575519" cy="575519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/>
          <p:cNvSpPr/>
          <p:nvPr/>
        </p:nvSpPr>
        <p:spPr>
          <a:xfrm>
            <a:off x="2543353" y="3893529"/>
            <a:ext cx="4080500" cy="1817853"/>
          </a:xfrm>
          <a:custGeom>
            <a:avLst/>
            <a:gdLst/>
            <a:ahLst/>
            <a:cxnLst/>
            <a:rect l="l" t="t" r="r" b="b"/>
            <a:pathLst>
              <a:path w="4080500" h="1817853">
                <a:moveTo>
                  <a:pt x="0" y="0"/>
                </a:moveTo>
                <a:lnTo>
                  <a:pt x="4080499" y="0"/>
                </a:lnTo>
                <a:lnTo>
                  <a:pt x="4080499" y="1817853"/>
                </a:lnTo>
                <a:lnTo>
                  <a:pt x="0" y="18178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6626146" y="5469871"/>
            <a:ext cx="3127454" cy="1039819"/>
          </a:xfrm>
          <a:custGeom>
            <a:avLst/>
            <a:gdLst/>
            <a:ahLst/>
            <a:cxnLst/>
            <a:rect l="l" t="t" r="r" b="b"/>
            <a:pathLst>
              <a:path w="3127454" h="1039819">
                <a:moveTo>
                  <a:pt x="0" y="0"/>
                </a:moveTo>
                <a:lnTo>
                  <a:pt x="3127454" y="0"/>
                </a:lnTo>
                <a:lnTo>
                  <a:pt x="3127454" y="1039819"/>
                </a:lnTo>
                <a:lnTo>
                  <a:pt x="0" y="10398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2543353" y="281705"/>
            <a:ext cx="7394701" cy="36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29"/>
              </a:lnSpc>
            </a:pPr>
            <a:r>
              <a:rPr lang="en-US" sz="2767">
                <a:solidFill>
                  <a:srgbClr val="141414"/>
                </a:solidFill>
                <a:latin typeface="Nunito Sans Heavy"/>
              </a:rPr>
              <a:t>Profile Picture &amp; Customized URL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665184" y="1993327"/>
            <a:ext cx="776993" cy="32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2560">
                <a:solidFill>
                  <a:srgbClr val="FFFFFF"/>
                </a:solidFill>
                <a:latin typeface="Nunito Sans Heavy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07201" y="1925305"/>
            <a:ext cx="3105722" cy="350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89"/>
              </a:lnSpc>
            </a:pPr>
            <a:r>
              <a:rPr lang="en-US" sz="1979">
                <a:solidFill>
                  <a:srgbClr val="141414"/>
                </a:solidFill>
                <a:latin typeface="Source Sans Pro"/>
              </a:rPr>
              <a:t>Picture that is up to date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507201" y="3692805"/>
            <a:ext cx="2824368" cy="344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8"/>
              </a:lnSpc>
            </a:pPr>
            <a:r>
              <a:rPr lang="en-US" sz="1899">
                <a:solidFill>
                  <a:srgbClr val="141414"/>
                </a:solidFill>
                <a:latin typeface="Source Sans Pro"/>
              </a:rPr>
              <a:t>Headshot image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665184" y="2923065"/>
            <a:ext cx="776993" cy="32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2560">
                <a:solidFill>
                  <a:srgbClr val="FFFFFF"/>
                </a:solidFill>
                <a:latin typeface="Nunito Sans Heavy"/>
              </a:rPr>
              <a:t>02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672557" y="3757639"/>
            <a:ext cx="776993" cy="32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2560">
                <a:solidFill>
                  <a:srgbClr val="FFFFFF"/>
                </a:solidFill>
                <a:latin typeface="Nunito Sans Heavy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507201" y="2808765"/>
            <a:ext cx="3105722" cy="344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8"/>
              </a:lnSpc>
            </a:pPr>
            <a:r>
              <a:rPr lang="en-US" sz="1899">
                <a:solidFill>
                  <a:srgbClr val="141414"/>
                </a:solidFill>
                <a:latin typeface="Source Sans Pro"/>
              </a:rPr>
              <a:t>Good background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672557" y="4618908"/>
            <a:ext cx="776993" cy="32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2560">
                <a:solidFill>
                  <a:srgbClr val="FFFFFF"/>
                </a:solidFill>
                <a:latin typeface="Nunito Sans Heavy"/>
              </a:rPr>
              <a:t>04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507201" y="4554074"/>
            <a:ext cx="2824368" cy="344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8"/>
              </a:lnSpc>
            </a:pPr>
            <a:r>
              <a:rPr lang="en-US" sz="1899">
                <a:solidFill>
                  <a:srgbClr val="141414"/>
                </a:solidFill>
                <a:latin typeface="Source Sans Pro"/>
              </a:rPr>
              <a:t>Professional attire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8550" y="6852590"/>
            <a:ext cx="9496499" cy="281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4"/>
              </a:lnSpc>
              <a:spcBef>
                <a:spcPct val="0"/>
              </a:spcBef>
            </a:pPr>
            <a:r>
              <a:rPr lang="en-US" sz="1660">
                <a:solidFill>
                  <a:srgbClr val="000000"/>
                </a:solidFill>
                <a:latin typeface="Nunito Sans Heavy"/>
              </a:rPr>
              <a:t>"Your profile picture is a key element of your LinkedIn presence" - Mic Adam, LinkedIn Trainer</a:t>
            </a:r>
          </a:p>
        </p:txBody>
      </p:sp>
      <p:sp>
        <p:nvSpPr>
          <p:cNvPr id="25" name="Freeform 25"/>
          <p:cNvSpPr/>
          <p:nvPr/>
        </p:nvSpPr>
        <p:spPr>
          <a:xfrm>
            <a:off x="8458360" y="173632"/>
            <a:ext cx="860694" cy="1157341"/>
          </a:xfrm>
          <a:custGeom>
            <a:avLst/>
            <a:gdLst/>
            <a:ahLst/>
            <a:cxnLst/>
            <a:rect l="l" t="t" r="r" b="b"/>
            <a:pathLst>
              <a:path w="860694" h="1157341">
                <a:moveTo>
                  <a:pt x="0" y="0"/>
                </a:moveTo>
                <a:lnTo>
                  <a:pt x="860694" y="0"/>
                </a:lnTo>
                <a:lnTo>
                  <a:pt x="860694" y="1157342"/>
                </a:lnTo>
                <a:lnTo>
                  <a:pt x="0" y="1157342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1311" y="-147658"/>
            <a:ext cx="2056747" cy="1079302"/>
            <a:chOff x="0" y="0"/>
            <a:chExt cx="2340359" cy="12281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0359" cy="1228131"/>
            </a:xfrm>
            <a:custGeom>
              <a:avLst/>
              <a:gdLst/>
              <a:ahLst/>
              <a:cxnLst/>
              <a:rect l="l" t="t" r="r" b="b"/>
              <a:pathLst>
                <a:path w="2340359" h="1228131">
                  <a:moveTo>
                    <a:pt x="2215899" y="1228131"/>
                  </a:moveTo>
                  <a:lnTo>
                    <a:pt x="124460" y="1228131"/>
                  </a:lnTo>
                  <a:cubicBezTo>
                    <a:pt x="55880" y="1228131"/>
                    <a:pt x="0" y="1172251"/>
                    <a:pt x="0" y="11036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215899" y="0"/>
                  </a:lnTo>
                  <a:cubicBezTo>
                    <a:pt x="2284479" y="0"/>
                    <a:pt x="2340359" y="55880"/>
                    <a:pt x="2340359" y="124460"/>
                  </a:cubicBezTo>
                  <a:lnTo>
                    <a:pt x="2340359" y="1103671"/>
                  </a:lnTo>
                  <a:cubicBezTo>
                    <a:pt x="2340359" y="1172251"/>
                    <a:pt x="2284479" y="1228131"/>
                    <a:pt x="2215899" y="1228131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356786" y="1326193"/>
            <a:ext cx="9040028" cy="3924879"/>
          </a:xfrm>
          <a:custGeom>
            <a:avLst/>
            <a:gdLst/>
            <a:ahLst/>
            <a:cxnLst/>
            <a:rect l="l" t="t" r="r" b="b"/>
            <a:pathLst>
              <a:path w="9040028" h="3924879">
                <a:moveTo>
                  <a:pt x="0" y="0"/>
                </a:moveTo>
                <a:lnTo>
                  <a:pt x="9040028" y="0"/>
                </a:lnTo>
                <a:lnTo>
                  <a:pt x="9040028" y="3924879"/>
                </a:lnTo>
                <a:lnTo>
                  <a:pt x="0" y="39248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543353" y="310280"/>
            <a:ext cx="7394701" cy="42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99"/>
              </a:lnSpc>
            </a:pPr>
            <a:r>
              <a:rPr lang="en-US" sz="3367">
                <a:solidFill>
                  <a:srgbClr val="141414"/>
                </a:solidFill>
                <a:latin typeface="Nunito Sans Heavy"/>
              </a:rPr>
              <a:t>Customized URL</a:t>
            </a:r>
          </a:p>
        </p:txBody>
      </p:sp>
      <p:sp>
        <p:nvSpPr>
          <p:cNvPr id="6" name="Freeform 6"/>
          <p:cNvSpPr/>
          <p:nvPr/>
        </p:nvSpPr>
        <p:spPr>
          <a:xfrm>
            <a:off x="8458360" y="173632"/>
            <a:ext cx="860694" cy="1157341"/>
          </a:xfrm>
          <a:custGeom>
            <a:avLst/>
            <a:gdLst/>
            <a:ahLst/>
            <a:cxnLst/>
            <a:rect l="l" t="t" r="r" b="b"/>
            <a:pathLst>
              <a:path w="860694" h="1157341">
                <a:moveTo>
                  <a:pt x="0" y="0"/>
                </a:moveTo>
                <a:lnTo>
                  <a:pt x="860694" y="0"/>
                </a:lnTo>
                <a:lnTo>
                  <a:pt x="860694" y="1157342"/>
                </a:lnTo>
                <a:lnTo>
                  <a:pt x="0" y="1157342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1311" y="-147658"/>
            <a:ext cx="2056747" cy="1079302"/>
            <a:chOff x="0" y="0"/>
            <a:chExt cx="2340359" cy="12281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40359" cy="1228131"/>
            </a:xfrm>
            <a:custGeom>
              <a:avLst/>
              <a:gdLst/>
              <a:ahLst/>
              <a:cxnLst/>
              <a:rect l="l" t="t" r="r" b="b"/>
              <a:pathLst>
                <a:path w="2340359" h="1228131">
                  <a:moveTo>
                    <a:pt x="2215899" y="1228131"/>
                  </a:moveTo>
                  <a:lnTo>
                    <a:pt x="124460" y="1228131"/>
                  </a:lnTo>
                  <a:cubicBezTo>
                    <a:pt x="55880" y="1228131"/>
                    <a:pt x="0" y="1172251"/>
                    <a:pt x="0" y="110367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215899" y="0"/>
                  </a:lnTo>
                  <a:cubicBezTo>
                    <a:pt x="2284479" y="0"/>
                    <a:pt x="2340359" y="55880"/>
                    <a:pt x="2340359" y="124460"/>
                  </a:cubicBezTo>
                  <a:lnTo>
                    <a:pt x="2340359" y="1103671"/>
                  </a:lnTo>
                  <a:cubicBezTo>
                    <a:pt x="2340359" y="1172251"/>
                    <a:pt x="2284479" y="1228131"/>
                    <a:pt x="2215899" y="1228131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223618" y="1417481"/>
            <a:ext cx="5090369" cy="4070774"/>
          </a:xfrm>
          <a:custGeom>
            <a:avLst/>
            <a:gdLst/>
            <a:ahLst/>
            <a:cxnLst/>
            <a:rect l="l" t="t" r="r" b="b"/>
            <a:pathLst>
              <a:path w="5090369" h="4070774">
                <a:moveTo>
                  <a:pt x="0" y="0"/>
                </a:moveTo>
                <a:lnTo>
                  <a:pt x="5090370" y="0"/>
                </a:lnTo>
                <a:lnTo>
                  <a:pt x="5090370" y="4070774"/>
                </a:lnTo>
                <a:lnTo>
                  <a:pt x="0" y="40707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5758549" y="1834085"/>
            <a:ext cx="590264" cy="590264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773294" y="3605770"/>
            <a:ext cx="575519" cy="575519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767276" y="2738019"/>
            <a:ext cx="581537" cy="581537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713876" y="267564"/>
            <a:ext cx="6118837" cy="484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74"/>
              </a:lnSpc>
            </a:pPr>
            <a:r>
              <a:rPr lang="en-US" sz="3867">
                <a:solidFill>
                  <a:srgbClr val="141414"/>
                </a:solidFill>
                <a:latin typeface="Nunito Sans Heavy"/>
              </a:rPr>
              <a:t>Headline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665184" y="1993327"/>
            <a:ext cx="776993" cy="32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2560">
                <a:solidFill>
                  <a:srgbClr val="FFFFFF"/>
                </a:solidFill>
                <a:latin typeface="Nunito Sans Heavy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507201" y="1925305"/>
            <a:ext cx="3105722" cy="350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89"/>
              </a:lnSpc>
            </a:pPr>
            <a:r>
              <a:rPr lang="en-US" sz="1979">
                <a:solidFill>
                  <a:srgbClr val="141414"/>
                </a:solidFill>
                <a:latin typeface="Source Sans Pro"/>
              </a:rPr>
              <a:t>What do you do or aspire to?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507201" y="3692805"/>
            <a:ext cx="2824368" cy="344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8"/>
              </a:lnSpc>
            </a:pPr>
            <a:r>
              <a:rPr lang="en-US" sz="1899">
                <a:solidFill>
                  <a:srgbClr val="141414"/>
                </a:solidFill>
                <a:latin typeface="Source Sans Pro"/>
              </a:rPr>
              <a:t>How do you do it?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665184" y="2923065"/>
            <a:ext cx="776993" cy="32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2560">
                <a:solidFill>
                  <a:srgbClr val="FFFFFF"/>
                </a:solidFill>
                <a:latin typeface="Nunito Sans Heavy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672557" y="3757639"/>
            <a:ext cx="776993" cy="32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2560">
                <a:solidFill>
                  <a:srgbClr val="FFFFFF"/>
                </a:solidFill>
                <a:latin typeface="Nunito Sans Heavy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07201" y="2808765"/>
            <a:ext cx="3105722" cy="344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8"/>
              </a:lnSpc>
            </a:pPr>
            <a:r>
              <a:rPr lang="en-US" sz="1899">
                <a:solidFill>
                  <a:srgbClr val="141414"/>
                </a:solidFill>
                <a:latin typeface="Source Sans Pro"/>
              </a:rPr>
              <a:t>Who do you serve?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0" y="6545580"/>
            <a:ext cx="9753600" cy="567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4"/>
              </a:lnSpc>
              <a:spcBef>
                <a:spcPct val="0"/>
              </a:spcBef>
            </a:pPr>
            <a:r>
              <a:rPr lang="en-US" sz="1660">
                <a:solidFill>
                  <a:srgbClr val="000000"/>
                </a:solidFill>
                <a:latin typeface="Nunito Sans Heavy"/>
              </a:rPr>
              <a:t>"The most important concept to remember when writing your LinkedIn headline is to keep it keyword relevant" - </a:t>
            </a:r>
            <a:r>
              <a:rPr lang="en-US" sz="1660" u="sng">
                <a:solidFill>
                  <a:srgbClr val="000000"/>
                </a:solidFill>
                <a:latin typeface="Nunito Sans Heavy"/>
                <a:hlinkClick r:id="rId3" tooltip="https://www.linkedin.com/in/noellegross/"/>
              </a:rPr>
              <a:t>Noelle Gross, Job Search Strategist</a:t>
            </a:r>
          </a:p>
        </p:txBody>
      </p:sp>
      <p:sp>
        <p:nvSpPr>
          <p:cNvPr id="19" name="Freeform 19"/>
          <p:cNvSpPr/>
          <p:nvPr/>
        </p:nvSpPr>
        <p:spPr>
          <a:xfrm>
            <a:off x="8458360" y="173632"/>
            <a:ext cx="860694" cy="1157341"/>
          </a:xfrm>
          <a:custGeom>
            <a:avLst/>
            <a:gdLst/>
            <a:ahLst/>
            <a:cxnLst/>
            <a:rect l="l" t="t" r="r" b="b"/>
            <a:pathLst>
              <a:path w="860694" h="1157341">
                <a:moveTo>
                  <a:pt x="0" y="0"/>
                </a:moveTo>
                <a:lnTo>
                  <a:pt x="860694" y="0"/>
                </a:lnTo>
                <a:lnTo>
                  <a:pt x="860694" y="1157342"/>
                </a:lnTo>
                <a:lnTo>
                  <a:pt x="0" y="1157342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431</Words>
  <Application>Microsoft Macintosh PowerPoint</Application>
  <PresentationFormat>Custom</PresentationFormat>
  <Paragraphs>85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Nunito Sans Bold</vt:lpstr>
      <vt:lpstr>Source Sans Pro</vt:lpstr>
      <vt:lpstr>Arial</vt:lpstr>
      <vt:lpstr>Nunito Sans Heavy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Yellow Modern Farming Presentation 4:3</dc:title>
  <cp:lastModifiedBy>Colon-Carrion, Nicole - (ncoloncarrion)</cp:lastModifiedBy>
  <cp:revision>2</cp:revision>
  <dcterms:created xsi:type="dcterms:W3CDTF">2006-08-16T00:00:00Z</dcterms:created>
  <dcterms:modified xsi:type="dcterms:W3CDTF">2024-08-21T14:00:21Z</dcterms:modified>
  <dc:identifier>DAF_NuRl9bw</dc:identifier>
</cp:coreProperties>
</file>